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256" r:id="rId2"/>
    <p:sldId id="955" r:id="rId3"/>
    <p:sldId id="911" r:id="rId4"/>
    <p:sldId id="912" r:id="rId5"/>
    <p:sldId id="913" r:id="rId6"/>
    <p:sldId id="914" r:id="rId7"/>
    <p:sldId id="915" r:id="rId8"/>
    <p:sldId id="916" r:id="rId9"/>
    <p:sldId id="917" r:id="rId10"/>
    <p:sldId id="918" r:id="rId11"/>
    <p:sldId id="919" r:id="rId12"/>
    <p:sldId id="920" r:id="rId13"/>
    <p:sldId id="921" r:id="rId14"/>
    <p:sldId id="922" r:id="rId15"/>
    <p:sldId id="923" r:id="rId16"/>
    <p:sldId id="924" r:id="rId17"/>
    <p:sldId id="925" r:id="rId18"/>
    <p:sldId id="926" r:id="rId19"/>
    <p:sldId id="927" r:id="rId20"/>
    <p:sldId id="928" r:id="rId21"/>
    <p:sldId id="929" r:id="rId22"/>
    <p:sldId id="843" r:id="rId23"/>
    <p:sldId id="823" r:id="rId24"/>
    <p:sldId id="840" r:id="rId25"/>
    <p:sldId id="841" r:id="rId26"/>
    <p:sldId id="842" r:id="rId27"/>
    <p:sldId id="824" r:id="rId28"/>
    <p:sldId id="844" r:id="rId29"/>
    <p:sldId id="845" r:id="rId30"/>
    <p:sldId id="846" r:id="rId31"/>
    <p:sldId id="847" r:id="rId32"/>
    <p:sldId id="848" r:id="rId33"/>
    <p:sldId id="849" r:id="rId34"/>
    <p:sldId id="827" r:id="rId35"/>
    <p:sldId id="828" r:id="rId36"/>
    <p:sldId id="829" r:id="rId37"/>
    <p:sldId id="830" r:id="rId38"/>
    <p:sldId id="831" r:id="rId39"/>
    <p:sldId id="832" r:id="rId40"/>
    <p:sldId id="833" r:id="rId41"/>
    <p:sldId id="834" r:id="rId42"/>
    <p:sldId id="835" r:id="rId43"/>
    <p:sldId id="836" r:id="rId44"/>
    <p:sldId id="837" r:id="rId45"/>
    <p:sldId id="838" r:id="rId46"/>
    <p:sldId id="839" r:id="rId47"/>
    <p:sldId id="850" r:id="rId48"/>
    <p:sldId id="851" r:id="rId49"/>
    <p:sldId id="956" r:id="rId50"/>
    <p:sldId id="858" r:id="rId51"/>
    <p:sldId id="862" r:id="rId52"/>
    <p:sldId id="852" r:id="rId53"/>
    <p:sldId id="853" r:id="rId54"/>
    <p:sldId id="864" r:id="rId55"/>
    <p:sldId id="88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438"/>
    <a:srgbClr val="44AC49"/>
    <a:srgbClr val="332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29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40508-F8E6-46D1-A221-487C524DE9F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FB3D9-ADA5-4E3F-A8CD-DE4D92DECD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FB3D9-ADA5-4E3F-A8CD-DE4D92DECDE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C963ED5-1054-4A21-96BC-95F93F6234DD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68209C2-5780-4EBC-9FB5-812BB39BD9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>
    <p:sndAc>
      <p:stSnd>
        <p:snd r:embed="rId13" name="click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36Fmp2pVKOc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7huEkvG1_iY&amp;feature=youtu.b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8329950" cy="17526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Architectural Theory</a:t>
            </a:r>
            <a:endParaRPr lang="en-US" i="1" dirty="0"/>
          </a:p>
          <a:p>
            <a:pPr algn="l"/>
            <a:endParaRPr lang="en-US" i="1" dirty="0"/>
          </a:p>
          <a:p>
            <a:pPr algn="l"/>
            <a:r>
              <a:rPr lang="en-US" i="1" dirty="0"/>
              <a:t>All photographs by J. Wunderlich unless noted otherwise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19400" y="609600"/>
            <a:ext cx="6172200" cy="6126163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J. Wunderlich PhD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B.S. Architectural Engineering (U. Texas)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Plus  2 years of Urban Design (U. California, San Diego)</a:t>
            </a: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https://justgrowdammit.files.wordpress.com/2012/04/dsc_02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458200" cy="6910871"/>
          </a:xfrm>
          <a:prstGeom prst="rect">
            <a:avLst/>
          </a:prstGeom>
          <a:noFill/>
        </p:spPr>
      </p:pic>
      <p:sp>
        <p:nvSpPr>
          <p:cNvPr id="4" name="Rectangle 1027"/>
          <p:cNvSpPr txBox="1">
            <a:spLocks noChangeArrowheads="1"/>
          </p:cNvSpPr>
          <p:nvPr/>
        </p:nvSpPr>
        <p:spPr>
          <a:xfrm>
            <a:off x="6705600" y="6523037"/>
            <a:ext cx="2438400" cy="334963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Photograph by other</a:t>
            </a: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en/f/ff/Fallingwater_in_Summ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799" y="0"/>
            <a:ext cx="10286999" cy="6858000"/>
          </a:xfrm>
          <a:prstGeom prst="rect">
            <a:avLst/>
          </a:prstGeom>
          <a:noFill/>
        </p:spPr>
      </p:pic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6705600" y="6523037"/>
            <a:ext cx="2438400" cy="334963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Photograph by other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76400"/>
            <a:ext cx="8458200" cy="4419600"/>
          </a:xfrm>
        </p:spPr>
        <p:txBody>
          <a:bodyPr/>
          <a:lstStyle/>
          <a:p>
            <a:r>
              <a:rPr lang="en-US" dirty="0"/>
              <a:t>Relation between spaces</a:t>
            </a:r>
          </a:p>
          <a:p>
            <a:pPr lvl="1"/>
            <a:r>
              <a:rPr lang="en-US" dirty="0"/>
              <a:t>Between rooms in a floor plan</a:t>
            </a:r>
          </a:p>
          <a:p>
            <a:pPr lvl="1"/>
            <a:r>
              <a:rPr lang="en-US" dirty="0"/>
              <a:t>Between elements of a facade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Proportion</a:t>
            </a:r>
          </a:p>
        </p:txBody>
      </p:sp>
      <p:pic>
        <p:nvPicPr>
          <p:cNvPr id="78852" name="Picture 4" descr="c:\Program Files\Microsoft Office\Clipart\standard\stddir1\an04263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3733800" cy="3021013"/>
          </a:xfrm>
          <a:prstGeom prst="rect">
            <a:avLst/>
          </a:prstGeom>
          <a:noFill/>
        </p:spPr>
      </p:pic>
      <p:pic>
        <p:nvPicPr>
          <p:cNvPr id="78853" name="Picture 5" descr="c:\Program Files\Microsoft Office\Clipart\WebArt\bd10949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57200"/>
            <a:ext cx="947738" cy="1219200"/>
          </a:xfrm>
          <a:prstGeom prst="rect">
            <a:avLst/>
          </a:prstGeom>
          <a:noFill/>
        </p:spPr>
      </p:pic>
      <p:pic>
        <p:nvPicPr>
          <p:cNvPr id="78854" name="Picture 6" descr="C:\My Documents\DADA_NOT_4_MAMA\Lectures\golden-sec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57600"/>
            <a:ext cx="4152900" cy="287496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777240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Symmetry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May symbolize order, or wealth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May put people at ease (perceived stable)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Asymmetry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symbolize revolt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evoke feeling of movement &amp; excitement, or comfort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arise from organic vernacular growth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Medieval cities</a:t>
            </a:r>
          </a:p>
          <a:p>
            <a:pPr lvl="2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Frank Lloyd Wright made entrances low and dark to surprise you with the final destination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Also, light at end of corridor draws you in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</a:t>
            </a:r>
          </a:p>
        </p:txBody>
      </p:sp>
      <p:pic>
        <p:nvPicPr>
          <p:cNvPr id="71686" name="Picture 6" descr="c:\Program Files\Microsoft Office\Clipart\standard\stddir3\in00953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04800"/>
            <a:ext cx="1981200" cy="17716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</a:t>
            </a:r>
          </a:p>
          <a:p>
            <a:r>
              <a:rPr lang="en-US" dirty="0"/>
              <a:t>Status</a:t>
            </a:r>
          </a:p>
          <a:p>
            <a:r>
              <a:rPr lang="en-US" dirty="0"/>
              <a:t>Change</a:t>
            </a:r>
          </a:p>
          <a:p>
            <a:r>
              <a:rPr lang="en-US" dirty="0"/>
              <a:t>Tradition</a:t>
            </a:r>
          </a:p>
          <a:p>
            <a:r>
              <a:rPr lang="en-US" dirty="0"/>
              <a:t>Spirit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98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Symbolism</a:t>
            </a:r>
          </a:p>
        </p:txBody>
      </p:sp>
      <p:pic>
        <p:nvPicPr>
          <p:cNvPr id="79876" name="Picture 1028" descr="c:\Program Files\Microsoft Office\Clipart\photohm\j0144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81200"/>
            <a:ext cx="2443163" cy="3886200"/>
          </a:xfrm>
          <a:prstGeom prst="rect">
            <a:avLst/>
          </a:prstGeom>
          <a:noFill/>
        </p:spPr>
      </p:pic>
      <p:pic>
        <p:nvPicPr>
          <p:cNvPr id="79878" name="Picture 1030" descr="c:\Program Files\Microsoft Office\Clipart\standard\stddir4\ph03008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590800"/>
            <a:ext cx="2395538" cy="3683000"/>
          </a:xfrm>
          <a:prstGeom prst="rect">
            <a:avLst/>
          </a:prstGeom>
          <a:noFill/>
        </p:spPr>
      </p:pic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6705600" y="6523037"/>
            <a:ext cx="2438400" cy="334963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Photographs by others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dirty="0"/>
              <a:t>Change over time</a:t>
            </a:r>
          </a:p>
          <a:p>
            <a:endParaRPr lang="en-US" dirty="0"/>
          </a:p>
          <a:p>
            <a:r>
              <a:rPr lang="en-US" dirty="0"/>
              <a:t>Vary across cultures</a:t>
            </a:r>
          </a:p>
          <a:p>
            <a:endParaRPr lang="en-US" dirty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Tastes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1027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4419600" cy="4525963"/>
          </a:xfrm>
        </p:spPr>
        <p:txBody>
          <a:bodyPr>
            <a:normAutofit/>
          </a:bodyPr>
          <a:lstStyle/>
          <a:p>
            <a:r>
              <a:rPr lang="en-US" dirty="0"/>
              <a:t>Animate the inanimate</a:t>
            </a:r>
          </a:p>
          <a:p>
            <a:pPr lvl="1"/>
            <a:r>
              <a:rPr lang="en-US" dirty="0"/>
              <a:t>Equate columns with humans</a:t>
            </a:r>
          </a:p>
          <a:p>
            <a:pPr lvl="2"/>
            <a:r>
              <a:rPr lang="en-US" dirty="0"/>
              <a:t>“</a:t>
            </a:r>
            <a:r>
              <a:rPr lang="en-US" dirty="0" err="1"/>
              <a:t>Entasis</a:t>
            </a:r>
            <a:r>
              <a:rPr lang="en-US" dirty="0"/>
              <a:t>” in columns is a slight curvature to resemble hips</a:t>
            </a:r>
          </a:p>
        </p:txBody>
      </p:sp>
      <p:sp>
        <p:nvSpPr>
          <p:cNvPr id="706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467600" cy="1143000"/>
          </a:xfrm>
        </p:spPr>
        <p:txBody>
          <a:bodyPr/>
          <a:lstStyle/>
          <a:p>
            <a:r>
              <a:rPr lang="en-US" dirty="0"/>
              <a:t>Anthropomorphism</a:t>
            </a:r>
          </a:p>
        </p:txBody>
      </p:sp>
      <p:pic>
        <p:nvPicPr>
          <p:cNvPr id="140290" name="Picture 2" descr="http://img.tfd.com/architecture/f0371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610" y="1066800"/>
            <a:ext cx="4173639" cy="56483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305800" cy="5257800"/>
          </a:xfrm>
        </p:spPr>
        <p:txBody>
          <a:bodyPr/>
          <a:lstStyle/>
          <a:p>
            <a:r>
              <a:rPr lang="en-US" dirty="0"/>
              <a:t>Harmonized colors</a:t>
            </a:r>
          </a:p>
          <a:p>
            <a:pPr lvl="1"/>
            <a:r>
              <a:rPr lang="en-US" dirty="0"/>
              <a:t>Use different hues of same color</a:t>
            </a:r>
          </a:p>
          <a:p>
            <a:pPr lvl="1">
              <a:buNone/>
            </a:pPr>
            <a:r>
              <a:rPr lang="en-US" dirty="0"/>
              <a:t>    or pair hues of colors close to</a:t>
            </a:r>
          </a:p>
          <a:p>
            <a:pPr lvl="1">
              <a:buFontTx/>
              <a:buNone/>
            </a:pPr>
            <a:r>
              <a:rPr lang="en-US" dirty="0"/>
              <a:t>    each other on color wheel </a:t>
            </a:r>
          </a:p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</a:t>
            </a:r>
          </a:p>
        </p:txBody>
      </p:sp>
      <p:pic>
        <p:nvPicPr>
          <p:cNvPr id="74759" name="Picture 7" descr="C:\My Documents\DADA_NOT_4_MAMA\Lectures\color_whe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05200"/>
            <a:ext cx="5029200" cy="321904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9144000" cy="57150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dirty="0"/>
              <a:t>             Random      Ordered</a:t>
            </a:r>
          </a:p>
          <a:p>
            <a:pPr algn="ctr">
              <a:buFontTx/>
              <a:buNone/>
            </a:pPr>
            <a:endParaRPr lang="en-US" dirty="0"/>
          </a:p>
          <a:p>
            <a:pPr algn="ctr"/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700" dirty="0"/>
              <a:t>        </a:t>
            </a:r>
          </a:p>
          <a:p>
            <a:pPr algn="ctr">
              <a:buFontTx/>
              <a:buNone/>
            </a:pPr>
            <a:r>
              <a:rPr lang="en-US" dirty="0"/>
              <a:t>Smooth            Rough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838200"/>
          </a:xfrm>
        </p:spPr>
        <p:txBody>
          <a:bodyPr/>
          <a:lstStyle/>
          <a:p>
            <a:r>
              <a:rPr lang="en-US" dirty="0"/>
              <a:t> Texture</a:t>
            </a:r>
          </a:p>
        </p:txBody>
      </p:sp>
      <p:pic>
        <p:nvPicPr>
          <p:cNvPr id="26626" name="Picture 2" descr="http://givemeservice.com/wp-content/uploads/2014/03/acesam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600"/>
            <a:ext cx="3145786" cy="2362200"/>
          </a:xfrm>
          <a:prstGeom prst="rect">
            <a:avLst/>
          </a:prstGeom>
          <a:noFill/>
        </p:spPr>
      </p:pic>
      <p:pic>
        <p:nvPicPr>
          <p:cNvPr id="26628" name="Picture 4" descr="http://www.hirebenchmark.com/benchmarkImages/Masonry%20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143000"/>
            <a:ext cx="3466763" cy="2304378"/>
          </a:xfrm>
          <a:prstGeom prst="rect">
            <a:avLst/>
          </a:prstGeom>
          <a:noFill/>
        </p:spPr>
      </p:pic>
      <p:pic>
        <p:nvPicPr>
          <p:cNvPr id="26630" name="Picture 6" descr="http://www.piersonmasonry.com/Daviswall75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5105400" cy="2277503"/>
          </a:xfrm>
          <a:prstGeom prst="rect">
            <a:avLst/>
          </a:prstGeom>
          <a:noFill/>
        </p:spPr>
      </p:pic>
      <p:pic>
        <p:nvPicPr>
          <p:cNvPr id="26634" name="Picture 10" descr="http://www.labconusa.com/image.php?type=P&amp;id=20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038600"/>
            <a:ext cx="2971800" cy="2377441"/>
          </a:xfrm>
          <a:prstGeom prst="rect">
            <a:avLst/>
          </a:prstGeom>
          <a:noFill/>
        </p:spPr>
      </p:pic>
      <p:sp>
        <p:nvSpPr>
          <p:cNvPr id="8" name="Rectangle 1027"/>
          <p:cNvSpPr txBox="1">
            <a:spLocks noChangeArrowheads="1"/>
          </p:cNvSpPr>
          <p:nvPr/>
        </p:nvSpPr>
        <p:spPr>
          <a:xfrm>
            <a:off x="6705600" y="6523037"/>
            <a:ext cx="2438400" cy="334963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Photograps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others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7467600" cy="4525963"/>
          </a:xfrm>
        </p:spPr>
        <p:txBody>
          <a:bodyPr/>
          <a:lstStyle/>
          <a:p>
            <a:r>
              <a:rPr lang="en-US" dirty="0"/>
              <a:t>Like Music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88113" cy="1143000"/>
          </a:xfrm>
        </p:spPr>
        <p:txBody>
          <a:bodyPr/>
          <a:lstStyle/>
          <a:p>
            <a:pPr algn="l"/>
            <a:r>
              <a:rPr lang="en-US" dirty="0"/>
              <a:t>Rhythm</a:t>
            </a:r>
          </a:p>
        </p:txBody>
      </p:sp>
      <p:pic>
        <p:nvPicPr>
          <p:cNvPr id="76809" name="Picture 9" descr="c:\Program Files\Microsoft Office\Clipart\standard\stddir3\en00748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14800"/>
            <a:ext cx="1058863" cy="1066800"/>
          </a:xfrm>
          <a:prstGeom prst="rect">
            <a:avLst/>
          </a:prstGeom>
          <a:noFill/>
        </p:spPr>
      </p:pic>
      <p:pic>
        <p:nvPicPr>
          <p:cNvPr id="76812" name="Picture 12" descr="c:\Program Files\Microsoft Office\Clipart\standard\stddir3\en00752_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28800"/>
            <a:ext cx="1084263" cy="1858963"/>
          </a:xfrm>
          <a:prstGeom prst="rect">
            <a:avLst/>
          </a:prstGeom>
          <a:noFill/>
        </p:spPr>
      </p:pic>
      <p:pic>
        <p:nvPicPr>
          <p:cNvPr id="137218" name="Picture 2" descr="http://users.etown.edu/w/wunderjt/ITALY%202008/italy_pictures2008/IMG_5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6002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-152400"/>
            <a:ext cx="6403848" cy="17526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Agenda</a:t>
            </a:r>
          </a:p>
          <a:p>
            <a:pPr algn="l"/>
            <a:endParaRPr lang="en-US" i="1" dirty="0"/>
          </a:p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1600200"/>
            <a:ext cx="6937248" cy="426720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q"/>
            </a:pPr>
            <a:r>
              <a:rPr lang="en-US" sz="2800" i="1" dirty="0"/>
              <a:t>  Architectural  vocabulary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q"/>
              <a:tabLst/>
              <a:defRPr/>
            </a:pPr>
            <a:endParaRPr lang="en-US" sz="2800" i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lang="en-US" sz="28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lang="en-US" sz="2800" i="1" noProof="0" dirty="0"/>
              <a:t>  Some personal designs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q"/>
            </a:pPr>
            <a:endParaRPr lang="en-US" sz="2800" i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88113" cy="1143000"/>
          </a:xfrm>
        </p:spPr>
        <p:txBody>
          <a:bodyPr/>
          <a:lstStyle/>
          <a:p>
            <a:pPr algn="l"/>
            <a:r>
              <a:rPr lang="en-US" dirty="0"/>
              <a:t>Rhythm</a:t>
            </a:r>
          </a:p>
        </p:txBody>
      </p:sp>
      <p:pic>
        <p:nvPicPr>
          <p:cNvPr id="137218" name="Picture 2" descr="http://users.etown.edu/w/wunderjt/ITALY%202008/italy_pictures2008/IMG_5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88113" cy="1143000"/>
          </a:xfrm>
        </p:spPr>
        <p:txBody>
          <a:bodyPr/>
          <a:lstStyle/>
          <a:p>
            <a:pPr algn="l"/>
            <a:r>
              <a:rPr lang="en-US" dirty="0"/>
              <a:t>Rhythm</a:t>
            </a:r>
          </a:p>
        </p:txBody>
      </p:sp>
      <p:pic>
        <p:nvPicPr>
          <p:cNvPr id="137218" name="Picture 2" descr="http://users.etown.edu/w/wunderjt/ITALY%202008/italy_pictures2008/IMG_5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3505200"/>
            <a:ext cx="4470400" cy="3352800"/>
          </a:xfrm>
          <a:prstGeom prst="rect">
            <a:avLst/>
          </a:prstGeom>
          <a:noFill/>
        </p:spPr>
      </p:pic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22168" r="8954" b="15045"/>
          <a:stretch>
            <a:fillRect/>
          </a:stretch>
        </p:blipFill>
        <p:spPr bwMode="auto">
          <a:xfrm>
            <a:off x="4757194" y="152400"/>
            <a:ext cx="41597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953000" y="259080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</a:pPr>
            <a:r>
              <a:rPr kumimoji="0" 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VIDEO: </a:t>
            </a:r>
            <a:r>
              <a:rPr 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https://www.youtube.com/watch?v=36Fmp2pVKOc</a:t>
            </a:r>
            <a:r>
              <a:rPr 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1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IMG_22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042529"/>
            <a:ext cx="4343400" cy="58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39000" cy="4525963"/>
          </a:xfrm>
        </p:spPr>
        <p:txBody>
          <a:bodyPr/>
          <a:lstStyle/>
          <a:p>
            <a:r>
              <a:rPr lang="en-US" dirty="0"/>
              <a:t>Some J Wunderlich Personal Case Studies</a:t>
            </a: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400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/>
              <a:t> </a:t>
            </a:r>
          </a:p>
          <a:p>
            <a:pPr>
              <a:buNone/>
            </a:pPr>
            <a:r>
              <a:rPr lang="en-US" sz="2000" b="1" dirty="0"/>
              <a:t> </a:t>
            </a:r>
          </a:p>
        </p:txBody>
      </p:sp>
      <p:pic>
        <p:nvPicPr>
          <p:cNvPr id="7" name="Picture 6" descr="Wunderlich_Age_16_3rd_place_Statewide_Contest_Philadelphia_Municipal_Building_1977_1.jpg"/>
          <p:cNvPicPr>
            <a:picLocks noChangeAspect="1"/>
          </p:cNvPicPr>
          <p:nvPr/>
        </p:nvPicPr>
        <p:blipFill>
          <a:blip r:embed="rId3" cstate="print"/>
          <a:srcRect l="5475" t="5882" r="5560"/>
          <a:stretch>
            <a:fillRect/>
          </a:stretch>
        </p:blipFill>
        <p:spPr>
          <a:xfrm>
            <a:off x="4267200" y="3200400"/>
            <a:ext cx="4876800" cy="36576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905000"/>
            <a:ext cx="8077200" cy="36576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3400" b="1" dirty="0">
                <a:solidFill>
                  <a:schemeClr val="bg1"/>
                </a:solidFill>
              </a:rPr>
              <a:t>ARCHITECTURE THEORY </a:t>
            </a:r>
            <a:r>
              <a:rPr lang="en-US" sz="3400" i="1" dirty="0">
                <a:solidFill>
                  <a:schemeClr val="bg1"/>
                </a:solidFill>
              </a:rPr>
              <a:t>(2015 reflection)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 = interconnected octagons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Scale = human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Behavior = welcoming, serving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 = metropolitan city center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Proportion = complimenting octagons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Balance = symmetrical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Symbolism = democracy, leadership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Tastes = </a:t>
            </a:r>
            <a:r>
              <a:rPr lang="en-US" sz="3200" dirty="0">
                <a:solidFill>
                  <a:schemeClr val="bg1"/>
                </a:solidFill>
              </a:rPr>
              <a:t>simple geometric forms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Anthropomorphism = none intended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 = uniform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Texture = smooth, ordered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Rhythm = radiating center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STYLE = Modern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0"/>
            <a:ext cx="8991600" cy="6553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296400" cy="6553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144000" cy="6400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1977 (age 16)                                            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high school student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   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prize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Philadelphia Municipal Building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Pennsylvania state-wide Architectural Design Competition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750" t="9756" r="45750" b="45854"/>
          <a:stretch>
            <a:fillRect/>
          </a:stretch>
        </p:blipFill>
        <p:spPr bwMode="auto">
          <a:xfrm>
            <a:off x="3833174" y="2785660"/>
            <a:ext cx="5310826" cy="407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685800"/>
            <a:ext cx="4038600" cy="236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119063" indent="-9525">
              <a:buNone/>
            </a:pPr>
            <a:r>
              <a:rPr lang="en-US" sz="1800" dirty="0">
                <a:solidFill>
                  <a:schemeClr val="bg1"/>
                </a:solidFill>
              </a:rPr>
              <a:t>Helped Design and Build a thirteen building office park  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 l="4500" t="9756" r="47250" b="40976"/>
          <a:stretch>
            <a:fillRect/>
          </a:stretch>
        </p:blipFill>
        <p:spPr bwMode="auto">
          <a:xfrm>
            <a:off x="228600" y="3505200"/>
            <a:ext cx="3352800" cy="263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6172200"/>
            <a:ext cx="36576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of two IBM360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Computer Centers in complex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CCI03022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457200"/>
            <a:ext cx="2819400" cy="214257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1984,85                                                   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“Project Manager” / Designer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 err="1">
                <a:solidFill>
                  <a:schemeClr val="bg1"/>
                </a:solidFill>
                <a:latin typeface="Arial Narrow" pitchFamily="34" charset="0"/>
              </a:rPr>
              <a:t>Doerring</a:t>
            </a:r>
            <a:r>
              <a:rPr lang="en-US" sz="2000" i="1" dirty="0">
                <a:solidFill>
                  <a:schemeClr val="bg1"/>
                </a:solidFill>
                <a:latin typeface="Arial Narrow" pitchFamily="34" charset="0"/>
              </a:rPr>
              <a:t> Development Company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>
                <a:solidFill>
                  <a:schemeClr val="bg1"/>
                </a:solidFill>
                <a:latin typeface="Arial Narrow" pitchFamily="34" charset="0"/>
              </a:rPr>
              <a:t>Austin TX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erring.jpg"/>
          <p:cNvPicPr>
            <a:picLocks noChangeAspect="1"/>
          </p:cNvPicPr>
          <p:nvPr/>
        </p:nvPicPr>
        <p:blipFill>
          <a:blip r:embed="rId3" cstate="print"/>
          <a:srcRect l="28385" t="13333" r="3888" b="25556"/>
          <a:stretch>
            <a:fillRect/>
          </a:stretch>
        </p:blipFill>
        <p:spPr>
          <a:xfrm rot="10800000">
            <a:off x="3674222" y="457200"/>
            <a:ext cx="5469775" cy="64008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3276600" cy="2362200"/>
          </a:xfrm>
        </p:spPr>
        <p:txBody>
          <a:bodyPr>
            <a:noAutofit/>
          </a:bodyPr>
          <a:lstStyle/>
          <a:p>
            <a:pPr marL="119063" indent="-9525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119063" indent="-9525">
              <a:buNone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 marL="119063" indent="-9525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Wrote architectural</a:t>
            </a: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</a:rPr>
              <a:t>      and engineering specifications</a:t>
            </a:r>
          </a:p>
          <a:p>
            <a:pPr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Worked under</a:t>
            </a: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</a:rPr>
              <a:t>      registered Architect at </a:t>
            </a:r>
            <a:r>
              <a:rPr lang="en-US" sz="1800" dirty="0" err="1">
                <a:solidFill>
                  <a:schemeClr val="bg1"/>
                </a:solidFill>
              </a:rPr>
              <a:t>Doerring</a:t>
            </a:r>
            <a:r>
              <a:rPr lang="en-US" sz="1800" dirty="0">
                <a:solidFill>
                  <a:schemeClr val="bg1"/>
                </a:solidFill>
              </a:rPr>
              <a:t> Development Corporation, one of the companies of </a:t>
            </a:r>
            <a:r>
              <a:rPr lang="en-US" sz="1800" dirty="0" err="1">
                <a:solidFill>
                  <a:schemeClr val="bg1"/>
                </a:solidFill>
              </a:rPr>
              <a:t>Doerring</a:t>
            </a:r>
            <a:r>
              <a:rPr lang="en-US" sz="1800" dirty="0">
                <a:solidFill>
                  <a:schemeClr val="bg1"/>
                </a:solidFill>
              </a:rPr>
              <a:t> &amp; Associates</a:t>
            </a:r>
          </a:p>
          <a:p>
            <a:pPr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Managed all construction (</a:t>
            </a:r>
            <a:r>
              <a:rPr lang="en-US" sz="1800" dirty="0" err="1">
                <a:solidFill>
                  <a:schemeClr val="bg1"/>
                </a:solidFill>
              </a:rPr>
              <a:t>Doerring</a:t>
            </a:r>
            <a:r>
              <a:rPr lang="en-US" sz="1800" dirty="0">
                <a:solidFill>
                  <a:schemeClr val="bg1"/>
                </a:solidFill>
              </a:rPr>
              <a:t> acted as General Contractor)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1984,85                                                   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“Project Manager” / Designer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 err="1">
                <a:solidFill>
                  <a:schemeClr val="bg1"/>
                </a:solidFill>
                <a:latin typeface="Arial Narrow" pitchFamily="34" charset="0"/>
              </a:rPr>
              <a:t>Doerring</a:t>
            </a:r>
            <a:r>
              <a:rPr lang="en-US" sz="2000" i="1" dirty="0">
                <a:solidFill>
                  <a:schemeClr val="bg1"/>
                </a:solidFill>
                <a:latin typeface="Arial Narrow" pitchFamily="34" charset="0"/>
              </a:rPr>
              <a:t> Development Company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>
                <a:solidFill>
                  <a:schemeClr val="bg1"/>
                </a:solidFill>
                <a:latin typeface="Arial Narrow" pitchFamily="34" charset="0"/>
              </a:rPr>
              <a:t>Austin TX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 l="3750" t="9756" r="19500" b="43902"/>
          <a:stretch>
            <a:fillRect/>
          </a:stretch>
        </p:blipFill>
        <p:spPr bwMode="auto">
          <a:xfrm>
            <a:off x="0" y="2613734"/>
            <a:ext cx="9144000" cy="424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6019800"/>
            <a:ext cx="31242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133600"/>
            <a:ext cx="17526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office</a:t>
            </a:r>
          </a:p>
        </p:txBody>
      </p:sp>
      <p:pic>
        <p:nvPicPr>
          <p:cNvPr id="9" name="Picture 8" descr="CCI03022015_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4984" y="381000"/>
            <a:ext cx="2602591" cy="2057400"/>
          </a:xfrm>
          <a:prstGeom prst="rect">
            <a:avLst/>
          </a:prstGeom>
        </p:spPr>
      </p:pic>
      <p:pic>
        <p:nvPicPr>
          <p:cNvPr id="10" name="Picture 9" descr="CCI03022015_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001" y="381000"/>
            <a:ext cx="2061386" cy="20574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1984,85                                                   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“Project Manager” / Designer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 err="1">
                <a:solidFill>
                  <a:schemeClr val="bg1"/>
                </a:solidFill>
                <a:latin typeface="Arial Narrow" pitchFamily="34" charset="0"/>
              </a:rPr>
              <a:t>Doerring</a:t>
            </a:r>
            <a:r>
              <a:rPr lang="en-US" sz="2000" i="1" dirty="0">
                <a:solidFill>
                  <a:schemeClr val="bg1"/>
                </a:solidFill>
                <a:latin typeface="Arial Narrow" pitchFamily="34" charset="0"/>
              </a:rPr>
              <a:t> Development Company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i="1" dirty="0">
                <a:solidFill>
                  <a:schemeClr val="bg1"/>
                </a:solidFill>
                <a:latin typeface="Arial Narrow" pitchFamily="34" charset="0"/>
              </a:rPr>
              <a:t>Austin TX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219200"/>
            <a:ext cx="7924800" cy="32766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ARCHITECTURE THEORY </a:t>
            </a:r>
            <a:r>
              <a:rPr lang="en-US" i="1" dirty="0">
                <a:solidFill>
                  <a:schemeClr val="bg1"/>
                </a:solidFill>
              </a:rPr>
              <a:t>(2015 reflection)</a:t>
            </a:r>
          </a:p>
          <a:p>
            <a:r>
              <a:rPr lang="en-US" dirty="0">
                <a:solidFill>
                  <a:schemeClr val="bg1"/>
                </a:solidFill>
              </a:rPr>
              <a:t>Form = sharp-edged cubes</a:t>
            </a:r>
          </a:p>
          <a:p>
            <a:r>
              <a:rPr lang="en-US" dirty="0">
                <a:solidFill>
                  <a:schemeClr val="bg1"/>
                </a:solidFill>
              </a:rPr>
              <a:t>Scale = monumental cluster</a:t>
            </a:r>
          </a:p>
          <a:p>
            <a:r>
              <a:rPr lang="en-US" dirty="0">
                <a:solidFill>
                  <a:schemeClr val="bg1"/>
                </a:solidFill>
              </a:rPr>
              <a:t>Behavior = private work spaces</a:t>
            </a:r>
          </a:p>
          <a:p>
            <a:r>
              <a:rPr lang="en-US" dirty="0">
                <a:solidFill>
                  <a:schemeClr val="bg1"/>
                </a:solidFill>
              </a:rPr>
              <a:t>Context = minimal imposition on landscape</a:t>
            </a:r>
          </a:p>
          <a:p>
            <a:r>
              <a:rPr lang="en-US" dirty="0">
                <a:solidFill>
                  <a:schemeClr val="bg1"/>
                </a:solidFill>
              </a:rPr>
              <a:t>Proportion = parallelogram-buildings; complimenting each other</a:t>
            </a:r>
          </a:p>
          <a:p>
            <a:r>
              <a:rPr lang="en-US" dirty="0">
                <a:solidFill>
                  <a:schemeClr val="bg1"/>
                </a:solidFill>
              </a:rPr>
              <a:t>Balance = asymmetrical</a:t>
            </a:r>
          </a:p>
          <a:p>
            <a:r>
              <a:rPr lang="en-US" dirty="0">
                <a:solidFill>
                  <a:schemeClr val="bg1"/>
                </a:solidFill>
              </a:rPr>
              <a:t>Symbolism = changing, but complimenting, the natural landscape</a:t>
            </a:r>
          </a:p>
          <a:p>
            <a:r>
              <a:rPr lang="en-US" dirty="0">
                <a:solidFill>
                  <a:schemeClr val="bg1"/>
                </a:solidFill>
              </a:rPr>
              <a:t>Tastes = simplicity</a:t>
            </a:r>
          </a:p>
          <a:p>
            <a:r>
              <a:rPr lang="en-US" dirty="0">
                <a:solidFill>
                  <a:schemeClr val="bg1"/>
                </a:solidFill>
              </a:rPr>
              <a:t>Anthropomorphism = none</a:t>
            </a:r>
          </a:p>
          <a:p>
            <a:r>
              <a:rPr lang="en-US" dirty="0">
                <a:solidFill>
                  <a:schemeClr val="bg1"/>
                </a:solidFill>
              </a:rPr>
              <a:t>Color = reflective black (camouflage)</a:t>
            </a:r>
          </a:p>
          <a:p>
            <a:r>
              <a:rPr lang="en-US" dirty="0">
                <a:solidFill>
                  <a:schemeClr val="bg1"/>
                </a:solidFill>
              </a:rPr>
              <a:t>Texture = smooth, ordered</a:t>
            </a:r>
          </a:p>
          <a:p>
            <a:r>
              <a:rPr lang="en-US" dirty="0">
                <a:solidFill>
                  <a:schemeClr val="bg1"/>
                </a:solidFill>
              </a:rPr>
              <a:t>Rhythm = melodic site plan</a:t>
            </a:r>
          </a:p>
          <a:p>
            <a:r>
              <a:rPr lang="en-US" dirty="0">
                <a:solidFill>
                  <a:schemeClr val="bg1"/>
                </a:solidFill>
              </a:rPr>
              <a:t>STYLE = Modern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9750" t="9756" r="45750" b="45854"/>
          <a:stretch>
            <a:fillRect/>
          </a:stretch>
        </p:blipFill>
        <p:spPr bwMode="auto">
          <a:xfrm>
            <a:off x="4038600" y="2971800"/>
            <a:ext cx="5105400" cy="391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CI03022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267200"/>
            <a:ext cx="3276600" cy="249002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>
                <a:tab pos="154622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1984,85                                                      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“Project Manager” / Designer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>
                <a:tab pos="1546225" algn="l"/>
              </a:tabLst>
              <a:defRPr/>
            </a:pPr>
            <a:r>
              <a:rPr lang="en-US" i="1" dirty="0" err="1">
                <a:solidFill>
                  <a:schemeClr val="bg1"/>
                </a:solidFill>
                <a:latin typeface="Arial Narrow" pitchFamily="34" charset="0"/>
              </a:rPr>
              <a:t>Doerring</a:t>
            </a:r>
            <a:r>
              <a:rPr lang="en-US" i="1" dirty="0">
                <a:solidFill>
                  <a:schemeClr val="bg1"/>
                </a:solidFill>
                <a:latin typeface="Arial Narrow" pitchFamily="34" charset="0"/>
              </a:rPr>
              <a:t> Development Company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>
                <a:tab pos="1546225" algn="l"/>
              </a:tabLst>
              <a:defRPr/>
            </a:pPr>
            <a:r>
              <a:rPr lang="en-US" i="1" dirty="0">
                <a:solidFill>
                  <a:schemeClr val="bg1"/>
                </a:solidFill>
                <a:latin typeface="Arial Narrow" pitchFamily="34" charset="0"/>
              </a:rPr>
              <a:t>Austin TX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91440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High-tech office complex in San Diego CA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JDC inc </a:t>
            </a:r>
            <a:r>
              <a:rPr lang="en-US" i="1" dirty="0">
                <a:solidFill>
                  <a:srgbClr val="FFFF00"/>
                </a:solidFill>
              </a:rPr>
              <a:t>(Development Company)</a:t>
            </a:r>
            <a:r>
              <a:rPr lang="en-US" dirty="0">
                <a:solidFill>
                  <a:srgbClr val="FFFF00"/>
                </a:solidFill>
              </a:rPr>
              <a:t>, La Jolla CA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On Architectural Design Team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   (as Developer’s Representative – “Director of Projects” )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Added significant Architectural Design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Project nominated for annual San Diego “Orchid Award”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500" t="9756" r="42750" b="56585"/>
          <a:stretch>
            <a:fillRect/>
          </a:stretch>
        </p:blipFill>
        <p:spPr bwMode="auto">
          <a:xfrm>
            <a:off x="381000" y="2444200"/>
            <a:ext cx="8547544" cy="41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JT Wunderlich 1985,86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“Director of Projects” / Designer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WUNDERJT\Documents\DAD FROM 11_3_12\Pictures\ControlCenter4\Scan\CCI02242015_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42067"/>
          <a:stretch>
            <a:fillRect/>
          </a:stretch>
        </p:blipFill>
        <p:spPr bwMode="auto">
          <a:xfrm>
            <a:off x="152400" y="685800"/>
            <a:ext cx="3886200" cy="5317956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74676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7350" name="Picture 6" descr="http://users.etown.edu/w/wunderjt/personal_pictures/ALBLUMme_DRESS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762000"/>
            <a:ext cx="696753" cy="1058767"/>
          </a:xfrm>
          <a:prstGeom prst="rect">
            <a:avLst/>
          </a:prstGeom>
          <a:noFill/>
        </p:spPr>
      </p:pic>
      <p:pic>
        <p:nvPicPr>
          <p:cNvPr id="9" name="Picture 2" descr="C:\Users\WUNDERJT\Documents\DAD FROM 11_3_12\Pictures\ControlCenter4\Scan\CCI02242015_0002.jpg"/>
          <p:cNvPicPr>
            <a:picLocks noChangeAspect="1" noChangeArrowheads="1"/>
          </p:cNvPicPr>
          <p:nvPr/>
        </p:nvPicPr>
        <p:blipFill>
          <a:blip r:embed="rId3" cstate="print"/>
          <a:srcRect r="2632" b="66107"/>
          <a:stretch>
            <a:fillRect/>
          </a:stretch>
        </p:blipFill>
        <p:spPr bwMode="auto">
          <a:xfrm>
            <a:off x="5715000" y="381000"/>
            <a:ext cx="3429000" cy="2819400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91440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500" t="9756" r="42000" b="40976"/>
          <a:stretch>
            <a:fillRect/>
          </a:stretch>
        </p:blipFill>
        <p:spPr bwMode="auto">
          <a:xfrm>
            <a:off x="4191001" y="3351688"/>
            <a:ext cx="4953000" cy="350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JT Wunderlich 1985,86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“Director of Projects” / Designer</a:t>
            </a: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La Jolla, CA</a:t>
            </a:r>
          </a:p>
          <a:p>
            <a:pPr>
              <a:buNone/>
            </a:pPr>
            <a:endParaRPr lang="en-US" i="1" dirty="0">
              <a:solidFill>
                <a:srgbClr val="FFFF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95400" y="1905000"/>
            <a:ext cx="2514600" cy="4114800"/>
          </a:xfrm>
        </p:spPr>
        <p:txBody>
          <a:bodyPr/>
          <a:lstStyle/>
          <a:p>
            <a:r>
              <a:rPr lang="en-US" dirty="0"/>
              <a:t>Form</a:t>
            </a:r>
          </a:p>
          <a:p>
            <a:r>
              <a:rPr lang="en-US" dirty="0"/>
              <a:t>Scale</a:t>
            </a:r>
          </a:p>
          <a:p>
            <a:r>
              <a:rPr lang="en-US" dirty="0"/>
              <a:t>Behavior</a:t>
            </a:r>
          </a:p>
          <a:p>
            <a:r>
              <a:rPr lang="en-US" dirty="0"/>
              <a:t>Context</a:t>
            </a:r>
          </a:p>
          <a:p>
            <a:r>
              <a:rPr lang="en-US" dirty="0"/>
              <a:t>Proportion</a:t>
            </a:r>
          </a:p>
          <a:p>
            <a:r>
              <a:rPr lang="en-US" dirty="0"/>
              <a:t>Balance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806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3886200" y="1981200"/>
            <a:ext cx="4191000" cy="4114800"/>
          </a:xfrm>
        </p:spPr>
        <p:txBody>
          <a:bodyPr/>
          <a:lstStyle/>
          <a:p>
            <a:r>
              <a:rPr lang="en-US" dirty="0"/>
              <a:t>Symbolism</a:t>
            </a:r>
          </a:p>
          <a:p>
            <a:r>
              <a:rPr lang="en-US" dirty="0"/>
              <a:t>Tastes</a:t>
            </a:r>
          </a:p>
          <a:p>
            <a:r>
              <a:rPr lang="en-US" dirty="0"/>
              <a:t>Anthropomorphism</a:t>
            </a:r>
          </a:p>
          <a:p>
            <a:r>
              <a:rPr lang="en-US" dirty="0"/>
              <a:t>Color</a:t>
            </a:r>
          </a:p>
          <a:p>
            <a:r>
              <a:rPr lang="en-US" dirty="0"/>
              <a:t>Texture</a:t>
            </a:r>
          </a:p>
          <a:p>
            <a:r>
              <a:rPr lang="en-US" dirty="0"/>
              <a:t>Rhythm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Architectural Vocabulary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74676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7348" name="Picture 4" descr="C:\Users\WUNDERJT\Documents\DAD FROM 11_3_12\Pictures\ControlCenter4\Scan\CCI02242015.jpg"/>
          <p:cNvPicPr>
            <a:picLocks noChangeAspect="1" noChangeArrowheads="1"/>
          </p:cNvPicPr>
          <p:nvPr/>
        </p:nvPicPr>
        <p:blipFill>
          <a:blip r:embed="rId3" cstate="print"/>
          <a:srcRect r="108" b="2439"/>
          <a:stretch>
            <a:fillRect/>
          </a:stretch>
        </p:blipFill>
        <p:spPr bwMode="auto">
          <a:xfrm>
            <a:off x="2971800" y="351692"/>
            <a:ext cx="3505200" cy="2696308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762000"/>
            <a:ext cx="2895600" cy="20574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66,000sf hi-tech office</a:t>
            </a:r>
          </a:p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   and light manufacturing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44,00sf office building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90800" y="1295400"/>
            <a:ext cx="22098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90800" y="1905000"/>
            <a:ext cx="21336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4500" t="9756" r="42000" b="40976"/>
          <a:stretch>
            <a:fillRect/>
          </a:stretch>
        </p:blipFill>
        <p:spPr bwMode="auto">
          <a:xfrm>
            <a:off x="0" y="3124200"/>
            <a:ext cx="527429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 l="4500" t="9756" r="42000" b="40976"/>
          <a:stretch>
            <a:fillRect/>
          </a:stretch>
        </p:blipFill>
        <p:spPr bwMode="auto">
          <a:xfrm>
            <a:off x="3869608" y="3124200"/>
            <a:ext cx="527439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JT Wunderlich 1985,86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“Director of Projects” / Designer</a:t>
            </a: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La Jolla, CA</a:t>
            </a:r>
          </a:p>
          <a:p>
            <a:pPr>
              <a:buNone/>
            </a:pPr>
            <a:endParaRPr lang="en-US" i="1" dirty="0">
              <a:solidFill>
                <a:srgbClr val="FFFF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74676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484" t="19539" r="646" b="14435"/>
          <a:stretch>
            <a:fillRect/>
          </a:stretch>
        </p:blipFill>
        <p:spPr bwMode="auto">
          <a:xfrm>
            <a:off x="2667000" y="309880"/>
            <a:ext cx="2991787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575" t="1220" r="440" b="24099"/>
          <a:stretch>
            <a:fillRect/>
          </a:stretch>
        </p:blipFill>
        <p:spPr bwMode="auto">
          <a:xfrm>
            <a:off x="1" y="1981202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JT Wunderlich 1985,86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“Director of Projects” / Designer</a:t>
            </a: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La Jolla, CA</a:t>
            </a:r>
          </a:p>
          <a:p>
            <a:pPr>
              <a:buNone/>
            </a:pPr>
            <a:endParaRPr lang="en-US" i="1" dirty="0">
              <a:solidFill>
                <a:srgbClr val="FFFF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74676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93759"/>
            <a:ext cx="8534399" cy="606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JT Wunderlich 1985,86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“Director of Projects” / Designer</a:t>
            </a: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La Jolla, CA</a:t>
            </a:r>
          </a:p>
          <a:p>
            <a:pPr>
              <a:buNone/>
            </a:pPr>
            <a:endParaRPr lang="en-US" i="1" dirty="0">
              <a:solidFill>
                <a:srgbClr val="FFFF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40386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500" t="9756" r="42750" b="56585"/>
          <a:stretch>
            <a:fillRect/>
          </a:stretch>
        </p:blipFill>
        <p:spPr bwMode="auto">
          <a:xfrm>
            <a:off x="4648200" y="1066800"/>
            <a:ext cx="4191000" cy="205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990600"/>
            <a:ext cx="8077200" cy="3657600"/>
          </a:xfrm>
        </p:spPr>
        <p:txBody>
          <a:bodyPr>
            <a:normAutofit fontScale="55000" lnSpcReduction="20000"/>
          </a:bodyPr>
          <a:lstStyle/>
          <a:p>
            <a:endParaRPr lang="en-US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ARCHITECTURE THEORY </a:t>
            </a:r>
            <a:r>
              <a:rPr lang="en-US" b="1" i="1" dirty="0">
                <a:solidFill>
                  <a:srgbClr val="FFFF00"/>
                </a:solidFill>
              </a:rPr>
              <a:t>(</a:t>
            </a:r>
            <a:r>
              <a:rPr lang="en-US" i="1" dirty="0">
                <a:solidFill>
                  <a:srgbClr val="FFFF00"/>
                </a:solidFill>
              </a:rPr>
              <a:t>2015 reflection)</a:t>
            </a:r>
          </a:p>
          <a:p>
            <a:r>
              <a:rPr lang="en-US" dirty="0">
                <a:solidFill>
                  <a:srgbClr val="FFFF00"/>
                </a:solidFill>
              </a:rPr>
              <a:t>Form = sharp-edged cubes</a:t>
            </a:r>
          </a:p>
          <a:p>
            <a:r>
              <a:rPr lang="en-US" dirty="0">
                <a:solidFill>
                  <a:srgbClr val="FFFF00"/>
                </a:solidFill>
              </a:rPr>
              <a:t>Scale = both human &amp; monumental</a:t>
            </a:r>
          </a:p>
          <a:p>
            <a:r>
              <a:rPr lang="en-US" dirty="0">
                <a:solidFill>
                  <a:srgbClr val="FFFF00"/>
                </a:solidFill>
              </a:rPr>
              <a:t>Behavior = outgoing, but peaceful within</a:t>
            </a:r>
          </a:p>
          <a:p>
            <a:r>
              <a:rPr lang="en-US" dirty="0">
                <a:solidFill>
                  <a:srgbClr val="FFFF00"/>
                </a:solidFill>
              </a:rPr>
              <a:t>Context = San Diego high tech</a:t>
            </a:r>
          </a:p>
          <a:p>
            <a:r>
              <a:rPr lang="en-US" dirty="0">
                <a:solidFill>
                  <a:srgbClr val="FFFF00"/>
                </a:solidFill>
              </a:rPr>
              <a:t>Proportion = blue cube in pink shell</a:t>
            </a:r>
          </a:p>
          <a:p>
            <a:r>
              <a:rPr lang="en-US" dirty="0">
                <a:solidFill>
                  <a:srgbClr val="FFFF00"/>
                </a:solidFill>
              </a:rPr>
              <a:t>Balance = asymmetrical</a:t>
            </a:r>
          </a:p>
          <a:p>
            <a:r>
              <a:rPr lang="en-US" dirty="0">
                <a:solidFill>
                  <a:srgbClr val="FFFF00"/>
                </a:solidFill>
              </a:rPr>
              <a:t>Symbolism = change, birth, tech</a:t>
            </a:r>
          </a:p>
          <a:p>
            <a:r>
              <a:rPr lang="en-US" dirty="0">
                <a:solidFill>
                  <a:srgbClr val="FFFF00"/>
                </a:solidFill>
              </a:rPr>
              <a:t>Tastes = cubic with soft connections</a:t>
            </a:r>
          </a:p>
          <a:p>
            <a:r>
              <a:rPr lang="en-US" dirty="0">
                <a:solidFill>
                  <a:srgbClr val="FFFF00"/>
                </a:solidFill>
              </a:rPr>
              <a:t>Anthropomorphism = emergence</a:t>
            </a:r>
          </a:p>
          <a:p>
            <a:r>
              <a:rPr lang="en-US" dirty="0">
                <a:solidFill>
                  <a:srgbClr val="FFFF00"/>
                </a:solidFill>
              </a:rPr>
              <a:t>Color = pastel pink, blue, green</a:t>
            </a:r>
          </a:p>
          <a:p>
            <a:r>
              <a:rPr lang="en-US" dirty="0">
                <a:solidFill>
                  <a:srgbClr val="FFFF00"/>
                </a:solidFill>
              </a:rPr>
              <a:t>Texture = smooth, ordered</a:t>
            </a:r>
          </a:p>
          <a:p>
            <a:r>
              <a:rPr lang="en-US" dirty="0">
                <a:solidFill>
                  <a:srgbClr val="FFFF00"/>
                </a:solidFill>
              </a:rPr>
              <a:t>Rhythm = harmonized</a:t>
            </a:r>
          </a:p>
          <a:p>
            <a:r>
              <a:rPr lang="en-US" dirty="0">
                <a:solidFill>
                  <a:srgbClr val="FFFF00"/>
                </a:solidFill>
              </a:rPr>
              <a:t>STYLE = Modern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914400"/>
            <a:ext cx="9144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373" t="1120" r="787" b="-509"/>
          <a:stretch>
            <a:fillRect/>
          </a:stretch>
        </p:blipFill>
        <p:spPr bwMode="auto">
          <a:xfrm>
            <a:off x="4338494" y="3429000"/>
            <a:ext cx="480550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0" y="0"/>
            <a:ext cx="9144000" cy="617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High-tech office complex in San Diego CA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JDC inc </a:t>
            </a:r>
            <a:r>
              <a:rPr lang="en-US" i="1" dirty="0">
                <a:solidFill>
                  <a:srgbClr val="FFFF00"/>
                </a:solidFill>
              </a:rPr>
              <a:t>(Development Company)</a:t>
            </a:r>
            <a:r>
              <a:rPr lang="en-US" dirty="0">
                <a:solidFill>
                  <a:srgbClr val="FFFF00"/>
                </a:solidFill>
              </a:rPr>
              <a:t>, La Jolla CA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0"/>
            <a:ext cx="9296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JT Wunderlich 1985,86 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“Director of Projects” / Designer </a:t>
            </a:r>
            <a:endParaRPr lang="en-US" dirty="0">
              <a:solidFill>
                <a:srgbClr val="FFFF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>
                <a:solidFill>
                  <a:srgbClr val="FFFF00"/>
                </a:solidFill>
              </a:rPr>
              <a:t>1000sf </a:t>
            </a:r>
            <a:r>
              <a:rPr lang="en-US" dirty="0" err="1">
                <a:solidFill>
                  <a:srgbClr val="FFFF00"/>
                </a:solidFill>
              </a:rPr>
              <a:t>Calivita</a:t>
            </a:r>
            <a:r>
              <a:rPr lang="en-US" dirty="0">
                <a:solidFill>
                  <a:srgbClr val="FFFF00"/>
                </a:solidFill>
              </a:rPr>
              <a:t> Remodel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 Diego, CA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Wunderlich_Calivita_Remodel_1987_9.jpg"/>
          <p:cNvPicPr>
            <a:picLocks noChangeAspect="1"/>
          </p:cNvPicPr>
          <p:nvPr/>
        </p:nvPicPr>
        <p:blipFill>
          <a:blip r:embed="rId3" cstate="print"/>
          <a:srcRect r="576"/>
          <a:stretch>
            <a:fillRect/>
          </a:stretch>
        </p:blipFill>
        <p:spPr>
          <a:xfrm>
            <a:off x="4516295" y="381001"/>
            <a:ext cx="4627706" cy="6477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1987          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                  Design/Builder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</a:rPr>
              <a:t>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143000"/>
            <a:ext cx="9144000" cy="2133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   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After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Content Placeholder 6" descr="Wunderlich_Calivita_Remodel_1987_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691" r="2463"/>
          <a:stretch>
            <a:fillRect/>
          </a:stretch>
        </p:blipFill>
        <p:spPr>
          <a:xfrm>
            <a:off x="0" y="1474305"/>
            <a:ext cx="3810000" cy="5383695"/>
          </a:xfrm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Wunderlich_Calivita_Remodel_1987_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53" r="679" b="961"/>
          <a:stretch>
            <a:fillRect/>
          </a:stretch>
        </p:blipFill>
        <p:spPr>
          <a:xfrm>
            <a:off x="0" y="3726795"/>
            <a:ext cx="4419600" cy="3131206"/>
          </a:xfrm>
        </p:spPr>
      </p:pic>
      <p:pic>
        <p:nvPicPr>
          <p:cNvPr id="12" name="Content Placeholder 11" descr="Wunderlich_Calivita_Remodel_1987_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679" b="959"/>
          <a:stretch>
            <a:fillRect/>
          </a:stretch>
        </p:blipFill>
        <p:spPr>
          <a:xfrm>
            <a:off x="4716644" y="3733800"/>
            <a:ext cx="4427356" cy="3124200"/>
          </a:xfrm>
        </p:spPr>
      </p:pic>
      <p:pic>
        <p:nvPicPr>
          <p:cNvPr id="5" name="Content Placeholder 4" descr="Wunderlich_Calivita_Remodel_1987_1.jpg"/>
          <p:cNvPicPr>
            <a:picLocks noChangeAspect="1"/>
          </p:cNvPicPr>
          <p:nvPr/>
        </p:nvPicPr>
        <p:blipFill>
          <a:blip r:embed="rId5" cstate="print"/>
          <a:srcRect l="864" t="49383" r="-575"/>
          <a:stretch>
            <a:fillRect/>
          </a:stretch>
        </p:blipFill>
        <p:spPr>
          <a:xfrm>
            <a:off x="2819400" y="762000"/>
            <a:ext cx="3886200" cy="27471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1987          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                  Design/Builder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</a:rPr>
              <a:t>San Diego, CA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underlich_Calivita_Remodel_1987_12.jpg"/>
          <p:cNvPicPr>
            <a:picLocks noChangeAspect="1"/>
          </p:cNvPicPr>
          <p:nvPr/>
        </p:nvPicPr>
        <p:blipFill>
          <a:blip r:embed="rId3" cstate="print"/>
          <a:srcRect l="2841" r="2841" b="2049"/>
          <a:stretch>
            <a:fillRect/>
          </a:stretch>
        </p:blipFill>
        <p:spPr>
          <a:xfrm>
            <a:off x="2362200" y="1066800"/>
            <a:ext cx="2275798" cy="3276601"/>
          </a:xfrm>
          <a:prstGeom prst="rect">
            <a:avLst/>
          </a:prstGeom>
        </p:spPr>
      </p:pic>
      <p:pic>
        <p:nvPicPr>
          <p:cNvPr id="13" name="Picture 12" descr="Wunderlich_Calivita_Remodel_1987_11.jpg"/>
          <p:cNvPicPr>
            <a:picLocks noChangeAspect="1"/>
          </p:cNvPicPr>
          <p:nvPr/>
        </p:nvPicPr>
        <p:blipFill>
          <a:blip r:embed="rId4" cstate="print"/>
          <a:srcRect l="2868" r="2868" b="2060"/>
          <a:stretch>
            <a:fillRect/>
          </a:stretch>
        </p:blipFill>
        <p:spPr>
          <a:xfrm>
            <a:off x="0" y="762000"/>
            <a:ext cx="2265588" cy="3276600"/>
          </a:xfrm>
          <a:prstGeom prst="rect">
            <a:avLst/>
          </a:prstGeom>
        </p:spPr>
      </p:pic>
      <p:pic>
        <p:nvPicPr>
          <p:cNvPr id="6" name="Picture 5" descr="Wunderlich_Calivita_Remodel_1987_13.jpg"/>
          <p:cNvPicPr>
            <a:picLocks noChangeAspect="1"/>
          </p:cNvPicPr>
          <p:nvPr/>
        </p:nvPicPr>
        <p:blipFill>
          <a:blip r:embed="rId5" cstate="print"/>
          <a:srcRect t="12761" r="862" b="412"/>
          <a:stretch>
            <a:fillRect/>
          </a:stretch>
        </p:blipFill>
        <p:spPr>
          <a:xfrm>
            <a:off x="4776991" y="1524000"/>
            <a:ext cx="4367009" cy="5334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1987          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                  Design/Builder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</a:rPr>
              <a:t>San Diego, CA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underlich_Calivita_Remodel_1987_2.jpg"/>
          <p:cNvPicPr>
            <a:picLocks noChangeAspect="1"/>
          </p:cNvPicPr>
          <p:nvPr/>
        </p:nvPicPr>
        <p:blipFill>
          <a:blip r:embed="rId3" cstate="print"/>
          <a:srcRect l="4120" t="-5851" r="618"/>
          <a:stretch>
            <a:fillRect/>
          </a:stretch>
        </p:blipFill>
        <p:spPr>
          <a:xfrm>
            <a:off x="0" y="609600"/>
            <a:ext cx="3124200" cy="2444277"/>
          </a:xfrm>
          <a:prstGeom prst="rect">
            <a:avLst/>
          </a:prstGeom>
        </p:spPr>
      </p:pic>
      <p:pic>
        <p:nvPicPr>
          <p:cNvPr id="11" name="Picture 10" descr="Wunderlich_Calivita_Remodel_1987_3.jpg"/>
          <p:cNvPicPr>
            <a:picLocks noChangeAspect="1"/>
          </p:cNvPicPr>
          <p:nvPr/>
        </p:nvPicPr>
        <p:blipFill>
          <a:blip r:embed="rId4" cstate="print"/>
          <a:srcRect r="616"/>
          <a:stretch>
            <a:fillRect/>
          </a:stretch>
        </p:blipFill>
        <p:spPr>
          <a:xfrm>
            <a:off x="0" y="3200400"/>
            <a:ext cx="3130063" cy="2209800"/>
          </a:xfrm>
          <a:prstGeom prst="rect">
            <a:avLst/>
          </a:prstGeom>
        </p:spPr>
      </p:pic>
      <p:pic>
        <p:nvPicPr>
          <p:cNvPr id="13" name="Picture 12" descr="Wunderlich_Calivita_Remodel_1987_4.jpg"/>
          <p:cNvPicPr>
            <a:picLocks noChangeAspect="1"/>
          </p:cNvPicPr>
          <p:nvPr/>
        </p:nvPicPr>
        <p:blipFill>
          <a:blip r:embed="rId5" cstate="print"/>
          <a:srcRect r="616"/>
          <a:stretch>
            <a:fillRect/>
          </a:stretch>
        </p:blipFill>
        <p:spPr>
          <a:xfrm>
            <a:off x="3251421" y="1905000"/>
            <a:ext cx="5892579" cy="4191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76800" y="6172200"/>
            <a:ext cx="4267200" cy="838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work in kitchen and bedrooms - No pictures taken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1987          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                  Design/Builder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</a:rPr>
              <a:t>San Diego, CA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2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62484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447800"/>
            <a:ext cx="8077200" cy="3657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ARCHITECTURE THEORY </a:t>
            </a:r>
            <a:r>
              <a:rPr lang="en-US" i="1" dirty="0">
                <a:solidFill>
                  <a:srgbClr val="FFFF00"/>
                </a:solidFill>
              </a:rPr>
              <a:t>(2015 reflection)</a:t>
            </a:r>
          </a:p>
          <a:p>
            <a:r>
              <a:rPr lang="en-US" dirty="0">
                <a:solidFill>
                  <a:srgbClr val="FFFF00"/>
                </a:solidFill>
              </a:rPr>
              <a:t>Form = rectilinear &amp; Euclidean</a:t>
            </a:r>
          </a:p>
          <a:p>
            <a:r>
              <a:rPr lang="en-US" dirty="0">
                <a:solidFill>
                  <a:srgbClr val="FFFF00"/>
                </a:solidFill>
              </a:rPr>
              <a:t>Scale = human</a:t>
            </a:r>
          </a:p>
          <a:p>
            <a:r>
              <a:rPr lang="en-US" dirty="0">
                <a:solidFill>
                  <a:srgbClr val="FFFF00"/>
                </a:solidFill>
              </a:rPr>
              <a:t>Behavior = nesting</a:t>
            </a:r>
          </a:p>
          <a:p>
            <a:r>
              <a:rPr lang="en-US" dirty="0">
                <a:solidFill>
                  <a:srgbClr val="FFFF00"/>
                </a:solidFill>
              </a:rPr>
              <a:t>Context = San Diego</a:t>
            </a:r>
          </a:p>
          <a:p>
            <a:r>
              <a:rPr lang="en-US" dirty="0">
                <a:solidFill>
                  <a:srgbClr val="FFFF00"/>
                </a:solidFill>
              </a:rPr>
              <a:t>Proportion = paired rectangles</a:t>
            </a:r>
          </a:p>
          <a:p>
            <a:r>
              <a:rPr lang="en-US" dirty="0">
                <a:solidFill>
                  <a:srgbClr val="FFFF00"/>
                </a:solidFill>
              </a:rPr>
              <a:t>Balance = asymmetrical</a:t>
            </a:r>
          </a:p>
          <a:p>
            <a:r>
              <a:rPr lang="en-US" dirty="0">
                <a:solidFill>
                  <a:srgbClr val="FFFF00"/>
                </a:solidFill>
              </a:rPr>
              <a:t>Symbolism = tasteful upgrade</a:t>
            </a:r>
          </a:p>
          <a:p>
            <a:r>
              <a:rPr lang="en-US" dirty="0">
                <a:solidFill>
                  <a:srgbClr val="FFFF00"/>
                </a:solidFill>
              </a:rPr>
              <a:t>Tastes = craftsmen, international </a:t>
            </a:r>
          </a:p>
          <a:p>
            <a:r>
              <a:rPr lang="en-US" dirty="0">
                <a:solidFill>
                  <a:srgbClr val="FFFF00"/>
                </a:solidFill>
              </a:rPr>
              <a:t>Anthropomorphism = none</a:t>
            </a:r>
          </a:p>
          <a:p>
            <a:r>
              <a:rPr lang="en-US" dirty="0">
                <a:solidFill>
                  <a:srgbClr val="FFFF00"/>
                </a:solidFill>
              </a:rPr>
              <a:t>Color = complimentary</a:t>
            </a:r>
          </a:p>
          <a:p>
            <a:r>
              <a:rPr lang="en-US" dirty="0">
                <a:solidFill>
                  <a:srgbClr val="FFFF00"/>
                </a:solidFill>
              </a:rPr>
              <a:t>Texture = varied</a:t>
            </a:r>
          </a:p>
          <a:p>
            <a:r>
              <a:rPr lang="en-US" dirty="0">
                <a:solidFill>
                  <a:srgbClr val="FFFF00"/>
                </a:solidFill>
              </a:rPr>
              <a:t>Rhythm = syncopated</a:t>
            </a:r>
          </a:p>
          <a:p>
            <a:r>
              <a:rPr lang="en-US" dirty="0">
                <a:solidFill>
                  <a:srgbClr val="FFFF00"/>
                </a:solidFill>
              </a:rPr>
              <a:t>STYLE = Post-modern, craftsmen</a:t>
            </a:r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dirty="0">
                <a:solidFill>
                  <a:srgbClr val="FFFF00"/>
                </a:solidFill>
              </a:rPr>
              <a:t>1000sf </a:t>
            </a:r>
            <a:r>
              <a:rPr lang="en-US" dirty="0" err="1">
                <a:solidFill>
                  <a:srgbClr val="FFFF00"/>
                </a:solidFill>
              </a:rPr>
              <a:t>Calivita</a:t>
            </a:r>
            <a:r>
              <a:rPr lang="en-US" dirty="0">
                <a:solidFill>
                  <a:srgbClr val="FFFF00"/>
                </a:solidFill>
              </a:rPr>
              <a:t> Remodel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 Diego, CA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JT Wunderlich 1987                                                             </a:t>
            </a:r>
            <a:r>
              <a:rPr lang="en-US" i="1" dirty="0">
                <a:solidFill>
                  <a:srgbClr val="FFFF00"/>
                </a:solidFill>
                <a:latin typeface="Arial Narrow" pitchFamily="34" charset="0"/>
              </a:rPr>
              <a:t>                   Design/Builder</a:t>
            </a: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</a:rPr>
              <a:t>    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Wunderlich_Calivita_Remodel_1987_4.jpg"/>
          <p:cNvPicPr>
            <a:picLocks noChangeAspect="1"/>
          </p:cNvPicPr>
          <p:nvPr/>
        </p:nvPicPr>
        <p:blipFill>
          <a:blip r:embed="rId3" cstate="print"/>
          <a:srcRect r="616"/>
          <a:stretch>
            <a:fillRect/>
          </a:stretch>
        </p:blipFill>
        <p:spPr>
          <a:xfrm>
            <a:off x="3886200" y="3118476"/>
            <a:ext cx="5257800" cy="3739524"/>
          </a:xfrm>
          <a:prstGeom prst="rect">
            <a:avLst/>
          </a:prstGeom>
        </p:spPr>
      </p:pic>
      <p:pic>
        <p:nvPicPr>
          <p:cNvPr id="9" name="Picture 8" descr="Wunderlich_Calivita_Remodel_1987_9.jpg"/>
          <p:cNvPicPr>
            <a:picLocks noChangeAspect="1"/>
          </p:cNvPicPr>
          <p:nvPr/>
        </p:nvPicPr>
        <p:blipFill>
          <a:blip r:embed="rId4" cstate="print"/>
          <a:srcRect r="576"/>
          <a:stretch>
            <a:fillRect/>
          </a:stretch>
        </p:blipFill>
        <p:spPr>
          <a:xfrm>
            <a:off x="4648200" y="152400"/>
            <a:ext cx="1981200" cy="2772914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underlich_School_Lane_Remodel_1990_16.jpg"/>
          <p:cNvPicPr>
            <a:picLocks noChangeAspect="1"/>
          </p:cNvPicPr>
          <p:nvPr/>
        </p:nvPicPr>
        <p:blipFill>
          <a:blip r:embed="rId3" cstate="print"/>
          <a:srcRect r="1143" b="410"/>
          <a:stretch>
            <a:fillRect/>
          </a:stretch>
        </p:blipFill>
        <p:spPr>
          <a:xfrm>
            <a:off x="4548928" y="403642"/>
            <a:ext cx="4595072" cy="645435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Wayne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5638800" cy="44958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Recently in the U.S. and many developing countries we accept geometric shapes with sharp edges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In the past, Euclidian (columns, domes) were more accepted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Louis Sullivan, and later Frank Lloyd Wright and various Modern Architects would say,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3">
              <a:lnSpc>
                <a:spcPct val="90000"/>
              </a:lnSpc>
              <a:buNone/>
            </a:pPr>
            <a:r>
              <a:rPr lang="en-US" sz="4000" dirty="0"/>
              <a:t> 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“Form follows function.”</a:t>
            </a:r>
            <a:r>
              <a:rPr lang="en-US" sz="4000" i="1" dirty="0"/>
              <a:t> </a:t>
            </a:r>
          </a:p>
          <a:p>
            <a:pPr>
              <a:lnSpc>
                <a:spcPct val="90000"/>
              </a:lnSpc>
              <a:buNone/>
            </a:pPr>
            <a:endParaRPr lang="en-US" sz="2800" i="1" dirty="0"/>
          </a:p>
          <a:p>
            <a:pPr>
              <a:lnSpc>
                <a:spcPct val="90000"/>
              </a:lnSpc>
              <a:buNone/>
            </a:pPr>
            <a:r>
              <a:rPr lang="en-US" dirty="0"/>
              <a:t>However </a:t>
            </a:r>
            <a:r>
              <a:rPr lang="en-US" sz="3200" dirty="0"/>
              <a:t>Frank Lloyd Wright  said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 lvl="1">
              <a:lnSpc>
                <a:spcPct val="90000"/>
              </a:lnSpc>
              <a:buNone/>
            </a:pP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“ Form follows function - that has been misunderstood. Form and function should be one, joined in a spiritual union.” </a:t>
            </a:r>
          </a:p>
          <a:p>
            <a:pPr lvl="1">
              <a:lnSpc>
                <a:spcPct val="90000"/>
              </a:lnSpc>
              <a:buNone/>
            </a:pPr>
            <a:endParaRPr lang="en-US" sz="4000" b="1" i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  <a:buNone/>
            </a:pPr>
            <a:r>
              <a:rPr lang="en-US" sz="4000" dirty="0">
                <a:cs typeface="Times New Roman" pitchFamily="18" charset="0"/>
              </a:rPr>
              <a:t>We will discuss later </a:t>
            </a:r>
            <a:r>
              <a:rPr lang="en-US" sz="4000" dirty="0"/>
              <a:t>Frank Lloyd Wright’s inspirations from Japan, and the development of his “Organic Architecture”</a:t>
            </a:r>
            <a:r>
              <a:rPr lang="en-US" sz="4000" b="1" i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000" b="1" i="1" dirty="0">
                <a:solidFill>
                  <a:srgbClr val="CC3300"/>
                </a:solidFill>
              </a:rPr>
            </a:br>
            <a:endParaRPr lang="en-US" sz="2000" b="1" i="1" dirty="0">
              <a:solidFill>
                <a:srgbClr val="CC3300"/>
              </a:solidFill>
            </a:endParaRPr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89038"/>
          </a:xfrm>
        </p:spPr>
        <p:txBody>
          <a:bodyPr/>
          <a:lstStyle/>
          <a:p>
            <a:r>
              <a:rPr lang="en-US" dirty="0"/>
              <a:t>Form</a:t>
            </a:r>
          </a:p>
        </p:txBody>
      </p:sp>
      <p:pic>
        <p:nvPicPr>
          <p:cNvPr id="69638" name="Picture 6" descr="c:\Program Files\Microsoft Office\Clipart\corpbas\bd05824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715000"/>
            <a:ext cx="919875" cy="914400"/>
          </a:xfrm>
          <a:prstGeom prst="rect">
            <a:avLst/>
          </a:prstGeom>
          <a:noFill/>
        </p:spPr>
      </p:pic>
      <p:pic>
        <p:nvPicPr>
          <p:cNvPr id="149506" name="Picture 2" descr="http://www.cem.brighton.ac.uk/staff/alb14/CI219/Lectures%20&amp;%20Tutorials/images/stand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0"/>
            <a:ext cx="3200400" cy="2400300"/>
          </a:xfrm>
          <a:prstGeom prst="rect">
            <a:avLst/>
          </a:prstGeom>
          <a:noFill/>
        </p:spPr>
      </p:pic>
      <p:pic>
        <p:nvPicPr>
          <p:cNvPr id="149508" name="Picture 4" descr="http://users.etown.edu/w/wunderjt/ITALY_2011/IMG_0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1" y="2484532"/>
            <a:ext cx="3276600" cy="437346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Wunderlich_School_Lane_Remodel_1990_1.jpg"/>
          <p:cNvPicPr>
            <a:picLocks noChangeAspect="1"/>
          </p:cNvPicPr>
          <p:nvPr/>
        </p:nvPicPr>
        <p:blipFill>
          <a:blip r:embed="rId3" cstate="print"/>
          <a:srcRect b="584"/>
          <a:stretch>
            <a:fillRect/>
          </a:stretch>
        </p:blipFill>
        <p:spPr>
          <a:xfrm>
            <a:off x="0" y="409847"/>
            <a:ext cx="9186398" cy="6448153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Wunderlich_School_Lane_Remodel_1990_4.jpg"/>
          <p:cNvPicPr>
            <a:picLocks noChangeAspect="1"/>
          </p:cNvPicPr>
          <p:nvPr/>
        </p:nvPicPr>
        <p:blipFill>
          <a:blip r:embed="rId3" cstate="print"/>
          <a:srcRect r="413" b="581"/>
          <a:stretch>
            <a:fillRect/>
          </a:stretch>
        </p:blipFill>
        <p:spPr>
          <a:xfrm>
            <a:off x="0" y="378895"/>
            <a:ext cx="9144000" cy="647910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underlich_School_Lane_Remodel_1990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8200"/>
            <a:ext cx="3124200" cy="2192048"/>
          </a:xfrm>
          <a:prstGeom prst="rect">
            <a:avLst/>
          </a:prstGeom>
        </p:spPr>
      </p:pic>
      <p:pic>
        <p:nvPicPr>
          <p:cNvPr id="5" name="Picture 4" descr="Wunderlich_School_Lane_Remodel_1990_8.jpg"/>
          <p:cNvPicPr>
            <a:picLocks noChangeAspect="1"/>
          </p:cNvPicPr>
          <p:nvPr/>
        </p:nvPicPr>
        <p:blipFill>
          <a:blip r:embed="rId4" cstate="print"/>
          <a:srcRect b="612"/>
          <a:stretch>
            <a:fillRect/>
          </a:stretch>
        </p:blipFill>
        <p:spPr>
          <a:xfrm>
            <a:off x="3200400" y="2437703"/>
            <a:ext cx="5943600" cy="442029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Wayne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underlich_School_Lane_Remodel_1990_10.jpg"/>
          <p:cNvPicPr>
            <a:picLocks noChangeAspect="1"/>
          </p:cNvPicPr>
          <p:nvPr/>
        </p:nvPicPr>
        <p:blipFill rotWithShape="1">
          <a:blip r:embed="rId4" cstate="print"/>
          <a:srcRect r="3031" b="19205"/>
          <a:stretch/>
        </p:blipFill>
        <p:spPr>
          <a:xfrm>
            <a:off x="3962400" y="2268201"/>
            <a:ext cx="4876800" cy="2837199"/>
          </a:xfrm>
          <a:prstGeom prst="rect">
            <a:avLst/>
          </a:prstGeom>
        </p:spPr>
      </p:pic>
      <p:pic>
        <p:nvPicPr>
          <p:cNvPr id="11" name="Picture 10" descr="Wunderlich_School_Lane_Remodel_1990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4191000"/>
            <a:ext cx="3805546" cy="2667000"/>
          </a:xfrm>
          <a:prstGeom prst="rect">
            <a:avLst/>
          </a:prstGeom>
        </p:spPr>
      </p:pic>
      <p:pic>
        <p:nvPicPr>
          <p:cNvPr id="5" name="Picture 4" descr="Wunderlich_School_Lane_Remodel_1990_9.jpg"/>
          <p:cNvPicPr>
            <a:picLocks noChangeAspect="1"/>
          </p:cNvPicPr>
          <p:nvPr/>
        </p:nvPicPr>
        <p:blipFill>
          <a:blip r:embed="rId6" cstate="print"/>
          <a:srcRect r="2052" b="2906"/>
          <a:stretch>
            <a:fillRect/>
          </a:stretch>
        </p:blipFill>
        <p:spPr>
          <a:xfrm>
            <a:off x="0" y="838200"/>
            <a:ext cx="3790624" cy="265239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Wayne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3" name="click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underlich_School_Lane_Remodel_1990_12.jpg"/>
          <p:cNvPicPr>
            <a:picLocks noChangeAspect="1"/>
          </p:cNvPicPr>
          <p:nvPr/>
        </p:nvPicPr>
        <p:blipFill>
          <a:blip r:embed="rId3" cstate="print"/>
          <a:srcRect r="816" b="1156"/>
          <a:stretch>
            <a:fillRect/>
          </a:stretch>
        </p:blipFill>
        <p:spPr>
          <a:xfrm>
            <a:off x="0" y="423324"/>
            <a:ext cx="9144001" cy="6434676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Wayne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underlich_School_Lane_Remodel_1990_13.jpg"/>
          <p:cNvPicPr>
            <a:picLocks noChangeAspect="1"/>
          </p:cNvPicPr>
          <p:nvPr/>
        </p:nvPicPr>
        <p:blipFill>
          <a:blip r:embed="rId3" cstate="print"/>
          <a:srcRect l="2857" r="2857" b="2054"/>
          <a:stretch>
            <a:fillRect/>
          </a:stretch>
        </p:blipFill>
        <p:spPr>
          <a:xfrm>
            <a:off x="419099" y="304800"/>
            <a:ext cx="3771901" cy="5449965"/>
          </a:xfrm>
          <a:prstGeom prst="rect">
            <a:avLst/>
          </a:prstGeom>
        </p:spPr>
      </p:pic>
      <p:pic>
        <p:nvPicPr>
          <p:cNvPr id="9" name="Picture 8" descr="Wunderlich_School_Lane_Remodel_1990_14.jpg"/>
          <p:cNvPicPr>
            <a:picLocks noChangeAspect="1"/>
          </p:cNvPicPr>
          <p:nvPr/>
        </p:nvPicPr>
        <p:blipFill>
          <a:blip r:embed="rId4" cstate="print"/>
          <a:srcRect r="864" b="410"/>
          <a:stretch>
            <a:fillRect/>
          </a:stretch>
        </p:blipFill>
        <p:spPr>
          <a:xfrm>
            <a:off x="4500281" y="304800"/>
            <a:ext cx="4649361" cy="655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977759"/>
            <a:ext cx="381000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600" i="1" dirty="0">
                <a:latin typeface="Arial" pitchFamily="34" charset="0"/>
                <a:cs typeface="Arial" pitchFamily="34" charset="0"/>
              </a:rPr>
              <a:t>Also, other work in bathrooms, throughout house, and landscape.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1600" i="1" dirty="0">
                <a:latin typeface="Arial" pitchFamily="34" charset="0"/>
                <a:cs typeface="Arial" pitchFamily="34" charset="0"/>
              </a:rPr>
              <a:t>             - No photo’s taken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Wayne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underlich_School_Lane_Remodel_1990_17.jpg"/>
          <p:cNvPicPr>
            <a:picLocks noChangeAspect="1"/>
          </p:cNvPicPr>
          <p:nvPr/>
        </p:nvPicPr>
        <p:blipFill>
          <a:blip r:embed="rId3" cstate="print"/>
          <a:srcRect l="1538" t="1139" r="15534" b="56349"/>
          <a:stretch>
            <a:fillRect/>
          </a:stretch>
        </p:blipFill>
        <p:spPr>
          <a:xfrm>
            <a:off x="4778960" y="304800"/>
            <a:ext cx="4365040" cy="3124200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19200" y="609600"/>
            <a:ext cx="6477000" cy="304800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en-US" sz="3500" b="1" dirty="0"/>
              <a:t>ARCHITECTURE THEORY </a:t>
            </a:r>
            <a:r>
              <a:rPr lang="en-US" sz="3500" i="1" dirty="0"/>
              <a:t>(2015 reflection)</a:t>
            </a:r>
          </a:p>
          <a:p>
            <a:r>
              <a:rPr lang="en-US" sz="4000" dirty="0"/>
              <a:t>Form = gables, vertical</a:t>
            </a:r>
          </a:p>
          <a:p>
            <a:r>
              <a:rPr lang="en-US" sz="4000" dirty="0"/>
              <a:t>Scale = human</a:t>
            </a:r>
          </a:p>
          <a:p>
            <a:r>
              <a:rPr lang="en-US" sz="4000" dirty="0"/>
              <a:t>Behavior = home</a:t>
            </a:r>
          </a:p>
          <a:p>
            <a:r>
              <a:rPr lang="en-US" sz="4000" dirty="0"/>
              <a:t>Context = suburb</a:t>
            </a:r>
          </a:p>
          <a:p>
            <a:r>
              <a:rPr lang="en-US" sz="4000" dirty="0"/>
              <a:t>Proportion = vertical</a:t>
            </a:r>
          </a:p>
          <a:p>
            <a:r>
              <a:rPr lang="en-US" sz="4000" dirty="0"/>
              <a:t>Balance = symmetrical</a:t>
            </a:r>
          </a:p>
          <a:p>
            <a:r>
              <a:rPr lang="en-US" sz="4000" dirty="0"/>
              <a:t>Symbolism = raise the roof</a:t>
            </a:r>
          </a:p>
          <a:p>
            <a:r>
              <a:rPr lang="en-US" sz="4000" dirty="0"/>
              <a:t>Tastes = traditional</a:t>
            </a:r>
          </a:p>
          <a:p>
            <a:r>
              <a:rPr lang="en-US" sz="4000" dirty="0"/>
              <a:t>Anthropomorphism = none</a:t>
            </a:r>
          </a:p>
          <a:p>
            <a:r>
              <a:rPr lang="en-US" sz="4000" dirty="0"/>
              <a:t>Color = pastels, natural wood</a:t>
            </a:r>
          </a:p>
          <a:p>
            <a:r>
              <a:rPr lang="en-US" sz="4000" dirty="0"/>
              <a:t>Texture = smooth, ordered</a:t>
            </a:r>
          </a:p>
          <a:p>
            <a:r>
              <a:rPr lang="en-US" sz="4000" dirty="0"/>
              <a:t>Rhythm = slow tempo</a:t>
            </a:r>
          </a:p>
          <a:p>
            <a:r>
              <a:rPr lang="en-US" sz="4000" dirty="0"/>
              <a:t>STYLE = Colonial, Post-modern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Wunderlich_School_Lane_Remodel_1990_18.jpg"/>
          <p:cNvPicPr>
            <a:picLocks noChangeAspect="1"/>
          </p:cNvPicPr>
          <p:nvPr/>
        </p:nvPicPr>
        <p:blipFill>
          <a:blip r:embed="rId4" cstate="print"/>
          <a:srcRect r="820" b="1158"/>
          <a:stretch>
            <a:fillRect/>
          </a:stretch>
        </p:blipFill>
        <p:spPr>
          <a:xfrm>
            <a:off x="4572000" y="3633654"/>
            <a:ext cx="4572000" cy="322434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1989,90                                                                                            </a:t>
            </a:r>
            <a:r>
              <a:rPr lang="en-US" sz="1400" i="1" dirty="0">
                <a:latin typeface="Arial Narrow" pitchFamily="34" charset="0"/>
              </a:rPr>
              <a:t>                   Design/Builder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1400" dirty="0"/>
              <a:t>School Lane Remodel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Wayne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Wunderlich_School_Lane_Remodel_1990_8.jpg"/>
          <p:cNvPicPr>
            <a:picLocks noChangeAspect="1"/>
          </p:cNvPicPr>
          <p:nvPr/>
        </p:nvPicPr>
        <p:blipFill>
          <a:blip r:embed="rId5" cstate="print"/>
          <a:srcRect b="612"/>
          <a:stretch>
            <a:fillRect/>
          </a:stretch>
        </p:blipFill>
        <p:spPr>
          <a:xfrm>
            <a:off x="0" y="3657600"/>
            <a:ext cx="4303307" cy="32004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A Pennsylvania Country Home Design</a:t>
            </a:r>
          </a:p>
        </p:txBody>
      </p:sp>
      <p:pic>
        <p:nvPicPr>
          <p:cNvPr id="5" name="Picture 2" descr="http://users.etown.edu/w/wunderjt/personal_pictures/house/Img_4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28650"/>
            <a:ext cx="8305800" cy="622935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4525963"/>
          </a:xfrm>
        </p:spPr>
        <p:txBody>
          <a:bodyPr/>
          <a:lstStyle/>
          <a:p>
            <a:r>
              <a:rPr lang="en-US" dirty="0"/>
              <a:t>Inspired by childhood on Philadelphia Main Line</a:t>
            </a:r>
          </a:p>
          <a:p>
            <a:r>
              <a:rPr lang="en-US" dirty="0"/>
              <a:t>And trips to Europe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-152400"/>
            <a:ext cx="9144000" cy="9144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Pennsylvania Country Home Design</a:t>
            </a:r>
          </a:p>
        </p:txBody>
      </p:sp>
      <p:pic>
        <p:nvPicPr>
          <p:cNvPr id="12" name="Picture 4" descr="C:\My Documents\DADA_NOT_4_MAMA\PHOTOS\FYS_Architecture\DCP_7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74029"/>
            <a:ext cx="7391399" cy="488397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/>
        </p:nvSpPr>
        <p:spPr>
          <a:xfrm>
            <a:off x="152400" y="7620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A Pennsylvania Country Home Design</a:t>
            </a:r>
          </a:p>
        </p:txBody>
      </p:sp>
      <p:pic>
        <p:nvPicPr>
          <p:cNvPr id="8" name="Picture 2" descr="http://users.etown.edu/w/wunderjt/personal_pictures/house/pathviewfromno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1269547"/>
            <a:ext cx="8458200" cy="558845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5181600" cy="586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Architecture may relate to the </a:t>
            </a:r>
            <a:r>
              <a:rPr lang="en-US" u="sng" dirty="0"/>
              <a:t>scale</a:t>
            </a:r>
            <a:r>
              <a:rPr lang="en-US" dirty="0"/>
              <a:t> of humans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not, architecture may be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Monumental, impressive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Intimidating, frightening</a:t>
            </a:r>
          </a:p>
          <a:p>
            <a:pPr lvl="2">
              <a:lnSpc>
                <a:spcPct val="90000"/>
              </a:lnSpc>
              <a:buNone/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Columns on building can give illusion of scale</a:t>
            </a:r>
          </a:p>
          <a:p>
            <a:pPr lvl="1">
              <a:lnSpc>
                <a:spcPct val="90000"/>
              </a:lnSpc>
              <a:buNone/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Surroundings and adjacent buildings can scale-up or scale-down a building 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/>
              <a:t>Scale</a:t>
            </a:r>
          </a:p>
        </p:txBody>
      </p:sp>
      <p:pic>
        <p:nvPicPr>
          <p:cNvPr id="148482" name="Picture 2" descr="http://www.goddess-athena.org/Museum/Temples/Parthenon/Parthenon_NW_from_NW_r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0"/>
            <a:ext cx="3971238" cy="2895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users.etown.edu/w/wunderjt/personal_pictures/house/architecture1.jpg"/>
          <p:cNvPicPr>
            <a:picLocks noChangeAspect="1" noChangeArrowheads="1"/>
          </p:cNvPicPr>
          <p:nvPr/>
        </p:nvPicPr>
        <p:blipFill>
          <a:blip r:embed="rId3" cstate="print"/>
          <a:srcRect l="18187" t="3058" r="5025" b="14364"/>
          <a:stretch>
            <a:fillRect/>
          </a:stretch>
        </p:blipFill>
        <p:spPr bwMode="auto">
          <a:xfrm>
            <a:off x="0" y="0"/>
            <a:ext cx="2788356" cy="1981200"/>
          </a:xfrm>
          <a:prstGeom prst="rect">
            <a:avLst/>
          </a:prstGeom>
          <a:noFill/>
        </p:spPr>
      </p:pic>
      <p:pic>
        <p:nvPicPr>
          <p:cNvPr id="64516" name="Picture 4" descr="http://users.etown.edu/w/wunderjt/personal_pictures/house/architecture2.jpg"/>
          <p:cNvPicPr>
            <a:picLocks noChangeAspect="1" noChangeArrowheads="1"/>
          </p:cNvPicPr>
          <p:nvPr/>
        </p:nvPicPr>
        <p:blipFill>
          <a:blip r:embed="rId4" cstate="print"/>
          <a:srcRect l="18033" t="7443" r="6557" b="10678"/>
          <a:stretch>
            <a:fillRect/>
          </a:stretch>
        </p:blipFill>
        <p:spPr bwMode="auto">
          <a:xfrm>
            <a:off x="4953000" y="762000"/>
            <a:ext cx="3886200" cy="2787926"/>
          </a:xfrm>
          <a:prstGeom prst="rect">
            <a:avLst/>
          </a:prstGeom>
          <a:noFill/>
        </p:spPr>
      </p:pic>
      <p:pic>
        <p:nvPicPr>
          <p:cNvPr id="64518" name="Picture 6" descr="http://users.etown.edu/w/wunderjt/personal_pictures/house/architecture4a.jpg"/>
          <p:cNvPicPr>
            <a:picLocks noChangeAspect="1" noChangeArrowheads="1"/>
          </p:cNvPicPr>
          <p:nvPr/>
        </p:nvPicPr>
        <p:blipFill>
          <a:blip r:embed="rId5" cstate="print"/>
          <a:srcRect l="16071" t="8108" r="16071" b="10811"/>
          <a:stretch>
            <a:fillRect/>
          </a:stretch>
        </p:blipFill>
        <p:spPr bwMode="auto">
          <a:xfrm>
            <a:off x="1143000" y="3810000"/>
            <a:ext cx="3581400" cy="2827421"/>
          </a:xfrm>
          <a:prstGeom prst="rect">
            <a:avLst/>
          </a:prstGeom>
          <a:noFill/>
        </p:spPr>
      </p:pic>
      <p:pic>
        <p:nvPicPr>
          <p:cNvPr id="64520" name="Picture 8" descr="http://users.etown.edu/w/wunderjt/personal_pictures/house/house0.jpg"/>
          <p:cNvPicPr>
            <a:picLocks noChangeAspect="1" noChangeArrowheads="1"/>
          </p:cNvPicPr>
          <p:nvPr/>
        </p:nvPicPr>
        <p:blipFill>
          <a:blip r:embed="rId6" cstate="print"/>
          <a:srcRect l="33036" t="29730" r="31250" b="31081"/>
          <a:stretch>
            <a:fillRect/>
          </a:stretch>
        </p:blipFill>
        <p:spPr bwMode="auto">
          <a:xfrm>
            <a:off x="4953000" y="3810000"/>
            <a:ext cx="3888827" cy="28194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152400"/>
            <a:ext cx="9144000" cy="76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i="1" noProof="0" dirty="0">
                <a:latin typeface="Arial Narrow" pitchFamily="34" charset="0"/>
              </a:rPr>
              <a:t>                                                                      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MAJOR DESIGN CHOICES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a All PHOTOS up to 7_14_14\2002 to 2005 pictures\pictures05A__10_26_02\DCP_1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799" y="3535135"/>
            <a:ext cx="5029201" cy="3322865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3429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selected design</a:t>
            </a:r>
            <a:endParaRPr lang="en-US" sz="2000" i="1" dirty="0"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CHOICE 3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G:\aa All PHOTOS up to 7_14_14\2002 to 2005 pictures\pictures05A__10_26_02\DCP_1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0"/>
            <a:ext cx="5029200" cy="3322865"/>
          </a:xfrm>
          <a:prstGeom prst="rect">
            <a:avLst/>
          </a:prstGeom>
          <a:noFill/>
        </p:spPr>
      </p:pic>
      <p:pic>
        <p:nvPicPr>
          <p:cNvPr id="8" name="Picture 5" descr="architecture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2400" y="1143000"/>
            <a:ext cx="3733800" cy="2467160"/>
          </a:xfr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6400800" cy="63976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1600" dirty="0"/>
              <a:t> </a:t>
            </a:r>
            <a:br>
              <a:rPr lang="en-US" sz="1600" dirty="0"/>
            </a:br>
            <a:endParaRPr lang="en-US" sz="1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-152400"/>
            <a:ext cx="9144000" cy="91440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Pennsylvania Country Home Design</a:t>
            </a:r>
          </a:p>
        </p:txBody>
      </p:sp>
      <p:pic>
        <p:nvPicPr>
          <p:cNvPr id="379906" name="Picture 2" descr="http://users.etown.edu/w/wunderjt/personal_pictures/house/Img_3996.jpg"/>
          <p:cNvPicPr>
            <a:picLocks noChangeAspect="1" noChangeArrowheads="1"/>
          </p:cNvPicPr>
          <p:nvPr/>
        </p:nvPicPr>
        <p:blipFill>
          <a:blip r:embed="rId3" cstate="print"/>
          <a:srcRect l="12305" r="3516"/>
          <a:stretch>
            <a:fillRect/>
          </a:stretch>
        </p:blipFill>
        <p:spPr bwMode="auto">
          <a:xfrm>
            <a:off x="5468716" y="1219200"/>
            <a:ext cx="3527954" cy="3143250"/>
          </a:xfrm>
          <a:prstGeom prst="rect">
            <a:avLst/>
          </a:prstGeom>
          <a:noFill/>
        </p:spPr>
      </p:pic>
      <p:pic>
        <p:nvPicPr>
          <p:cNvPr id="381954" name="Picture 2" descr="http://users.etown.edu/w/wunderjt/ITALY_2011/IMG_0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856432"/>
            <a:ext cx="5334000" cy="4001568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28600" y="2057400"/>
            <a:ext cx="4724400" cy="639762"/>
          </a:xfrm>
          <a:prstGeom prst="rect">
            <a:avLst/>
          </a:prstGeom>
          <a:noFill/>
        </p:spPr>
        <p:txBody>
          <a:bodyPr vert="horz" lIns="45720" rIns="4572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Reminds me of this picture I took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St. Peters Cathedral in the Vatican in Rome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after I had built this -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/>
        </p:nvSpPr>
        <p:spPr>
          <a:xfrm>
            <a:off x="152400" y="6096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 and After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A Pennsylvania Country Home Design</a:t>
            </a:r>
          </a:p>
        </p:txBody>
      </p:sp>
      <p:pic>
        <p:nvPicPr>
          <p:cNvPr id="5" name="Picture 2" descr="http://users.etown.edu/w/wunderjt/personal_pictures/house/Img_4096.jpg"/>
          <p:cNvPicPr>
            <a:picLocks noChangeAspect="1" noChangeArrowheads="1"/>
          </p:cNvPicPr>
          <p:nvPr/>
        </p:nvPicPr>
        <p:blipFill>
          <a:blip r:embed="rId3" cstate="print"/>
          <a:srcRect b="22069"/>
          <a:stretch>
            <a:fillRect/>
          </a:stretch>
        </p:blipFill>
        <p:spPr bwMode="auto">
          <a:xfrm>
            <a:off x="3124200" y="3339561"/>
            <a:ext cx="6019800" cy="3518439"/>
          </a:xfrm>
          <a:prstGeom prst="rect">
            <a:avLst/>
          </a:prstGeom>
          <a:noFill/>
        </p:spPr>
      </p:pic>
      <p:pic>
        <p:nvPicPr>
          <p:cNvPr id="39939" name="Picture 4" descr="housefromwestcorner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557" t="12406" r="4918" b="29529"/>
          <a:stretch>
            <a:fillRect/>
          </a:stretch>
        </p:blipFill>
        <p:spPr>
          <a:xfrm>
            <a:off x="3124200" y="609600"/>
            <a:ext cx="6019800" cy="2608580"/>
          </a:xfrm>
          <a:noFill/>
        </p:spPr>
      </p:pic>
    </p:spTree>
  </p:cSld>
  <p:clrMapOvr>
    <a:masterClrMapping/>
  </p:clrMapOvr>
  <p:transition advClick="0">
    <p:sndAc>
      <p:stSnd>
        <p:snd r:embed="rId2" name="click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b="1" dirty="0"/>
              <a:t>2002                                                           </a:t>
            </a:r>
            <a:r>
              <a:rPr lang="en-US" i="1" dirty="0">
                <a:latin typeface="Arial Narrow" pitchFamily="34" charset="0"/>
              </a:rPr>
              <a:t>Homeowner / Design-Builder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/>
              <a:t>Southeastern Pennsylvania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2000sf remodel +1500sf new 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304800" y="1524000"/>
            <a:ext cx="1828800" cy="5181600"/>
          </a:xfrm>
        </p:spPr>
        <p:txBody>
          <a:bodyPr>
            <a:normAutofit/>
          </a:bodyPr>
          <a:lstStyle/>
          <a:p>
            <a:r>
              <a:rPr lang="en-US" sz="1700" dirty="0"/>
              <a:t>4000 man hours</a:t>
            </a:r>
          </a:p>
          <a:p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Only contract was shingles and concrete mix truck</a:t>
            </a:r>
          </a:p>
          <a:p>
            <a:endParaRPr lang="en-US" sz="1700" dirty="0"/>
          </a:p>
          <a:p>
            <a:r>
              <a:rPr lang="en-US" sz="1700" dirty="0"/>
              <a:t>No Employees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users.etown.edu/w/wunderjt/personal_pictures/house/IMG_4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371600"/>
            <a:ext cx="7924800" cy="35052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/>
              <a:t>ARCHITECTURE THEORY </a:t>
            </a:r>
            <a:r>
              <a:rPr lang="en-US" i="1" dirty="0"/>
              <a:t>(2015 reflection)</a:t>
            </a:r>
          </a:p>
          <a:p>
            <a:r>
              <a:rPr lang="en-US" dirty="0"/>
              <a:t>Form = cubes and gables, vertical</a:t>
            </a:r>
          </a:p>
          <a:p>
            <a:r>
              <a:rPr lang="en-US" dirty="0"/>
              <a:t>Scale = human</a:t>
            </a:r>
          </a:p>
          <a:p>
            <a:r>
              <a:rPr lang="en-US" dirty="0"/>
              <a:t>Behavior = home, animal reserve</a:t>
            </a:r>
          </a:p>
          <a:p>
            <a:r>
              <a:rPr lang="en-US" dirty="0"/>
              <a:t>Context = Amish and Mennonite farmland</a:t>
            </a:r>
          </a:p>
          <a:p>
            <a:r>
              <a:rPr lang="en-US" dirty="0"/>
              <a:t>Proportion = complimentary gables </a:t>
            </a:r>
          </a:p>
          <a:p>
            <a:r>
              <a:rPr lang="en-US" dirty="0"/>
              <a:t>Balance = asymmetrical</a:t>
            </a:r>
          </a:p>
          <a:p>
            <a:r>
              <a:rPr lang="en-US" dirty="0"/>
              <a:t>Symbolism = stability, family, framed vista’s</a:t>
            </a:r>
          </a:p>
          <a:p>
            <a:r>
              <a:rPr lang="en-US" dirty="0"/>
              <a:t>Tastes = traditional, simple elegance</a:t>
            </a:r>
          </a:p>
          <a:p>
            <a:r>
              <a:rPr lang="en-US" dirty="0"/>
              <a:t>Anthropomorphism = none intended</a:t>
            </a:r>
          </a:p>
          <a:p>
            <a:r>
              <a:rPr lang="en-US" dirty="0"/>
              <a:t>Color = white, grey, black</a:t>
            </a:r>
          </a:p>
          <a:p>
            <a:r>
              <a:rPr lang="en-US" dirty="0"/>
              <a:t>Texture = smooth, ordered</a:t>
            </a:r>
          </a:p>
          <a:p>
            <a:r>
              <a:rPr lang="en-US" dirty="0"/>
              <a:t>Rhythm = semi-syncopated</a:t>
            </a:r>
          </a:p>
          <a:p>
            <a:r>
              <a:rPr lang="en-US" dirty="0"/>
              <a:t>STYLE = Post-modern, colonial, craftsmen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9394" name="Picture 2" descr="http://users.etown.edu/w/wunderjt/personal_pictures/house/Img_4096.jpg"/>
          <p:cNvPicPr>
            <a:picLocks noChangeAspect="1" noChangeArrowheads="1"/>
          </p:cNvPicPr>
          <p:nvPr/>
        </p:nvPicPr>
        <p:blipFill>
          <a:blip r:embed="rId3" cstate="print"/>
          <a:srcRect l="47826" t="-4348"/>
          <a:stretch>
            <a:fillRect/>
          </a:stretch>
        </p:blipFill>
        <p:spPr bwMode="auto">
          <a:xfrm>
            <a:off x="4953000" y="571500"/>
            <a:ext cx="4191000" cy="62865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i="1" dirty="0">
              <a:latin typeface="Arial Narrow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JT Wunderlich </a:t>
            </a:r>
            <a:r>
              <a:rPr lang="en-US" b="1" dirty="0"/>
              <a:t>2002-present                                              </a:t>
            </a:r>
            <a:r>
              <a:rPr lang="en-US" i="1" dirty="0">
                <a:latin typeface="Arial Narrow" pitchFamily="34" charset="0"/>
              </a:rPr>
              <a:t>Homeowner / Design-Builder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/>
              <a:t>Southeastern Pennsylvania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2000sf remodel +1500sf new 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4572000" cy="586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Bodies create space</a:t>
            </a:r>
          </a:p>
          <a:p>
            <a:pPr lvl="1">
              <a:lnSpc>
                <a:spcPct val="90000"/>
              </a:lnSpc>
              <a:buNone/>
            </a:pPr>
            <a:endParaRPr lang="en-US" sz="1100" dirty="0"/>
          </a:p>
          <a:p>
            <a:pPr lvl="1">
              <a:lnSpc>
                <a:spcPct val="90000"/>
              </a:lnSpc>
            </a:pPr>
            <a:r>
              <a:rPr lang="en-US" dirty="0"/>
              <a:t>Activities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Ergonomics</a:t>
            </a:r>
          </a:p>
          <a:p>
            <a:pPr lvl="2">
              <a:lnSpc>
                <a:spcPct val="90000"/>
              </a:lnSpc>
              <a:buNone/>
            </a:pPr>
            <a:endParaRPr lang="en-US" sz="1000" dirty="0"/>
          </a:p>
          <a:p>
            <a:pPr lvl="1">
              <a:lnSpc>
                <a:spcPct val="90000"/>
              </a:lnSpc>
            </a:pPr>
            <a:r>
              <a:rPr lang="en-US" dirty="0"/>
              <a:t>Group interactions</a:t>
            </a:r>
          </a:p>
          <a:p>
            <a:pPr lvl="1">
              <a:lnSpc>
                <a:spcPct val="90000"/>
              </a:lnSpc>
              <a:buNone/>
            </a:pPr>
            <a:endParaRPr lang="en-US" sz="1000" dirty="0"/>
          </a:p>
          <a:p>
            <a:pPr lvl="1">
              <a:lnSpc>
                <a:spcPct val="90000"/>
              </a:lnSpc>
            </a:pPr>
            <a:r>
              <a:rPr lang="en-US" dirty="0"/>
              <a:t>Beliefs</a:t>
            </a:r>
          </a:p>
          <a:p>
            <a:pPr lvl="1">
              <a:lnSpc>
                <a:spcPct val="90000"/>
              </a:lnSpc>
            </a:pPr>
            <a:endParaRPr lang="en-US" sz="1000" dirty="0"/>
          </a:p>
          <a:p>
            <a:pPr lvl="1">
              <a:lnSpc>
                <a:spcPct val="90000"/>
              </a:lnSpc>
            </a:pPr>
            <a:r>
              <a:rPr lang="en-US" dirty="0"/>
              <a:t>Movement through spaces</a:t>
            </a:r>
          </a:p>
          <a:p>
            <a:pPr lvl="1">
              <a:lnSpc>
                <a:spcPct val="90000"/>
              </a:lnSpc>
              <a:buNone/>
            </a:pPr>
            <a:endParaRPr lang="en-US" sz="1000" dirty="0"/>
          </a:p>
          <a:p>
            <a:pPr lvl="1">
              <a:lnSpc>
                <a:spcPct val="90000"/>
              </a:lnSpc>
            </a:pPr>
            <a:r>
              <a:rPr lang="en-US" dirty="0"/>
              <a:t>Flow - interior to exterior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Bank of widows and French doors invite outside in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buNone/>
            </a:pPr>
            <a:endParaRPr 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dirty="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838200"/>
          </a:xfrm>
        </p:spPr>
        <p:txBody>
          <a:bodyPr/>
          <a:lstStyle/>
          <a:p>
            <a:r>
              <a:rPr lang="en-US" dirty="0"/>
              <a:t>Behavior</a:t>
            </a:r>
          </a:p>
        </p:txBody>
      </p:sp>
      <p:pic>
        <p:nvPicPr>
          <p:cNvPr id="147458" name="Picture 2" descr="http://upload.wikimedia.org/wikipedia/commons/2/22/Da_Vinci_Vitruve_Luc_Viat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489548" cy="610552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Architecture can be an expression of a time</a:t>
            </a:r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Can relate to other buildings</a:t>
            </a:r>
          </a:p>
          <a:p>
            <a:pPr>
              <a:buFontTx/>
              <a:buNone/>
            </a:pPr>
            <a:r>
              <a:rPr lang="en-US" dirty="0"/>
              <a:t>    </a:t>
            </a:r>
          </a:p>
          <a:p>
            <a:r>
              <a:rPr lang="en-US" dirty="0"/>
              <a:t>Can relate to land</a:t>
            </a:r>
          </a:p>
          <a:p>
            <a:endParaRPr lang="en-US" dirty="0"/>
          </a:p>
          <a:p>
            <a:r>
              <a:rPr lang="en-US" dirty="0"/>
              <a:t>Be “Organic” !</a:t>
            </a:r>
          </a:p>
          <a:p>
            <a:endParaRPr lang="en-US" dirty="0"/>
          </a:p>
        </p:txBody>
      </p:sp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pic>
        <p:nvPicPr>
          <p:cNvPr id="5" name="Picture 2" descr="http://www.aspaceman.com/wp-content/gallery/blog_1/falling_w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962400"/>
            <a:ext cx="3773801" cy="2509904"/>
          </a:xfrm>
          <a:prstGeom prst="rect">
            <a:avLst/>
          </a:prstGeom>
          <a:noFill/>
        </p:spPr>
      </p:pic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6705600" y="6523037"/>
            <a:ext cx="2438400" cy="334963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Photograph by other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spaceman.com/wp-content/gallery/blog_1/falling_w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4578" y="0"/>
            <a:ext cx="10311436" cy="6858000"/>
          </a:xfrm>
          <a:prstGeom prst="rect">
            <a:avLst/>
          </a:prstGeom>
          <a:noFill/>
        </p:spPr>
      </p:pic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6705600" y="6523037"/>
            <a:ext cx="2438400" cy="334963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Photograph by other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C:\My Documents\My Pictures\wright_fallingw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52400"/>
            <a:ext cx="9217857" cy="7010401"/>
          </a:xfrm>
          <a:prstGeom prst="rect">
            <a:avLst/>
          </a:prstGeom>
          <a:noFill/>
        </p:spPr>
      </p:pic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6705600" y="6523037"/>
            <a:ext cx="2438400" cy="334963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Photograph by other</a:t>
            </a: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2525</TotalTime>
  <Words>1443</Words>
  <Application>Microsoft Office PowerPoint</Application>
  <PresentationFormat>On-screen Show (4:3)</PresentationFormat>
  <Paragraphs>403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Arial Narrow</vt:lpstr>
      <vt:lpstr>Calibri</vt:lpstr>
      <vt:lpstr>Franklin Gothic Book</vt:lpstr>
      <vt:lpstr>Times New Roman</vt:lpstr>
      <vt:lpstr>Wingdings</vt:lpstr>
      <vt:lpstr>Wingdings 2</vt:lpstr>
      <vt:lpstr>Wingdings 3</vt:lpstr>
      <vt:lpstr>Technic</vt:lpstr>
      <vt:lpstr>PowerPoint Presentation</vt:lpstr>
      <vt:lpstr>PowerPoint Presentation</vt:lpstr>
      <vt:lpstr>Architectural Vocabulary</vt:lpstr>
      <vt:lpstr>Form</vt:lpstr>
      <vt:lpstr>Scale</vt:lpstr>
      <vt:lpstr>Behavior</vt:lpstr>
      <vt:lpstr>Context</vt:lpstr>
      <vt:lpstr>PowerPoint Presentation</vt:lpstr>
      <vt:lpstr>PowerPoint Presentation</vt:lpstr>
      <vt:lpstr>PowerPoint Presentation</vt:lpstr>
      <vt:lpstr>PowerPoint Presentation</vt:lpstr>
      <vt:lpstr>Proportion</vt:lpstr>
      <vt:lpstr>Balance</vt:lpstr>
      <vt:lpstr>Symbolism</vt:lpstr>
      <vt:lpstr>Tastes</vt:lpstr>
      <vt:lpstr>Anthropomorphism</vt:lpstr>
      <vt:lpstr>Color</vt:lpstr>
      <vt:lpstr> Texture</vt:lpstr>
      <vt:lpstr>Rhythm</vt:lpstr>
      <vt:lpstr>Rhythm</vt:lpstr>
      <vt:lpstr>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Pennsylvania Country Home Design</vt:lpstr>
      <vt:lpstr>PowerPoint Presentation</vt:lpstr>
      <vt:lpstr>A Pennsylvania Country Home Design</vt:lpstr>
      <vt:lpstr>PowerPoint Presentation</vt:lpstr>
      <vt:lpstr>PowerPoint Presentation</vt:lpstr>
      <vt:lpstr>  </vt:lpstr>
      <vt:lpstr>A Pennsylvania Country Home Design</vt:lpstr>
      <vt:lpstr>PowerPoint Presentation</vt:lpstr>
      <vt:lpstr>PowerPoint Presentation</vt:lpstr>
    </vt:vector>
  </TitlesOfParts>
  <Company>Elizabethtown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J. WundeRlich PhD</dc:title>
  <dc:creator>Elizabethtown College</dc:creator>
  <cp:lastModifiedBy>Wunderlich, Joseph</cp:lastModifiedBy>
  <cp:revision>159</cp:revision>
  <dcterms:created xsi:type="dcterms:W3CDTF">2014-03-18T11:07:37Z</dcterms:created>
  <dcterms:modified xsi:type="dcterms:W3CDTF">2024-01-27T03:22:40Z</dcterms:modified>
</cp:coreProperties>
</file>